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71" r:id="rId6"/>
    <p:sldId id="260" r:id="rId7"/>
    <p:sldId id="261" r:id="rId8"/>
    <p:sldId id="272" r:id="rId9"/>
    <p:sldId id="262" r:id="rId10"/>
    <p:sldId id="263" r:id="rId11"/>
    <p:sldId id="264" r:id="rId12"/>
    <p:sldId id="265" r:id="rId13"/>
    <p:sldId id="266" r:id="rId14"/>
    <p:sldId id="267" r:id="rId15"/>
    <p:sldId id="268" r:id="rId16"/>
    <p:sldId id="269" r:id="rId17"/>
    <p:sldId id="27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3" d="100"/>
          <a:sy n="93" d="100"/>
        </p:scale>
        <p:origin x="-1248"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CA"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CA"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eaLnBrk="1" latinLnBrk="0" hangingPunct="1"/>
            <a:fld id="{23A271A1-F6D6-438B-A432-4747EE7ECD40}" type="datetimeFigureOut">
              <a:rPr lang="en-US" smtClean="0"/>
              <a:pPr algn="ctr" eaLnBrk="1" latinLnBrk="0" hangingPunct="1"/>
              <a:t>2014-03-26</a:t>
            </a:fld>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eaLnBrk="1" latinLnBrk="0" hangingPunct="1"/>
            <a:endParaRPr kumimoji="0"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CA" smtClean="0"/>
              <a:t>Click to edit Master title style</a:t>
            </a:r>
            <a:endParaRPr kumimoji="0" lang="en-US"/>
          </a:p>
        </p:txBody>
      </p:sp>
      <p:sp>
        <p:nvSpPr>
          <p:cNvPr id="4" name="Date Placeholder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2014-03-26</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CA"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CA" smtClean="0"/>
              <a:t>Click to edit Master title style</a:t>
            </a:r>
            <a:endParaRPr kumimoji="0" lang="en-US"/>
          </a:p>
        </p:txBody>
      </p:sp>
      <p:sp>
        <p:nvSpPr>
          <p:cNvPr id="12" name="Date Placeholder 11"/>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2014-03-26</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14" name="Footer Placeholder 13"/>
          <p:cNvSpPr>
            <a:spLocks noGrp="1"/>
          </p:cNvSpPr>
          <p:nvPr>
            <p:ph type="ftr" sz="quarter" idx="12"/>
          </p:nvPr>
        </p:nvSpPr>
        <p:spPr/>
        <p:txBody>
          <a:bodyPr/>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CA"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8" name="Date Placeholder 7"/>
          <p:cNvSpPr>
            <a:spLocks noGrp="1"/>
          </p:cNvSpPr>
          <p:nvPr>
            <p:ph type="dt" sz="half" idx="15"/>
          </p:nvPr>
        </p:nvSpPr>
        <p:spPr/>
        <p:txBody>
          <a:bodyPr rtlCol="0"/>
          <a:lstStyle/>
          <a:p>
            <a:pPr eaLnBrk="1" latinLnBrk="0" hangingPunct="1"/>
            <a:fld id="{23A271A1-F6D6-438B-A432-4747EE7ECD40}" type="datetimeFigureOut">
              <a:rPr lang="en-US" smtClean="0"/>
              <a:pPr eaLnBrk="1" latinLnBrk="0" hangingPunct="1"/>
              <a:t>2014-03-26</a:t>
            </a:fld>
            <a:endParaRPr lang="en-US"/>
          </a:p>
        </p:txBody>
      </p:sp>
      <p:sp>
        <p:nvSpPr>
          <p:cNvPr id="10" name="Slide Number Placeholder 9"/>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2" name="Footer Placeholder 11"/>
          <p:cNvSpPr>
            <a:spLocks noGrp="1"/>
          </p:cNvSpPr>
          <p:nvPr>
            <p:ph type="ftr" sz="quarter" idx="17"/>
          </p:nvPr>
        </p:nvSpPr>
        <p:spPr/>
        <p:txBody>
          <a:bodyPr rtlCol="0"/>
          <a:lstStyle/>
          <a:p>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CA"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10" name="Date Placeholder 9"/>
          <p:cNvSpPr>
            <a:spLocks noGrp="1"/>
          </p:cNvSpPr>
          <p:nvPr>
            <p:ph type="dt" sz="half" idx="15"/>
          </p:nvPr>
        </p:nvSpPr>
        <p:spPr/>
        <p:txBody>
          <a:bodyPr rtlCol="0"/>
          <a:lstStyle/>
          <a:p>
            <a:pPr eaLnBrk="1" latinLnBrk="0" hangingPunct="1"/>
            <a:fld id="{23A271A1-F6D6-438B-A432-4747EE7ECD40}" type="datetimeFigureOut">
              <a:rPr lang="en-US" smtClean="0"/>
              <a:pPr eaLnBrk="1" latinLnBrk="0" hangingPunct="1"/>
              <a:t>2014-03-26</a:t>
            </a:fld>
            <a:endParaRPr lang="en-US"/>
          </a:p>
        </p:txBody>
      </p:sp>
      <p:sp>
        <p:nvSpPr>
          <p:cNvPr id="12" name="Slide Number Placeholder 11"/>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4" name="Footer Placeholder 13"/>
          <p:cNvSpPr>
            <a:spLocks noGrp="1"/>
          </p:cNvSpPr>
          <p:nvPr>
            <p:ph type="ftr" sz="quarter" idx="17"/>
          </p:nvPr>
        </p:nvSpPr>
        <p:spPr/>
        <p:txBody>
          <a:bodyPr rtlCol="0"/>
          <a:lstStyle/>
          <a:p>
            <a:endParaRPr kumimoji="0"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CA"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CA"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CA" smtClean="0"/>
              <a:t>Click to edit Master title style</a:t>
            </a:r>
            <a:endParaRPr kumimoji="0" lang="en-US"/>
          </a:p>
        </p:txBody>
      </p:sp>
      <p:sp>
        <p:nvSpPr>
          <p:cNvPr id="3" name="Date Placeholder 2"/>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2014-03-26</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2014-03-26</a:t>
            </a:fld>
            <a:endParaRPr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CA" smtClean="0"/>
              <a:t>Click to edit Master title style</a:t>
            </a:r>
            <a:endParaRPr kumimoji="0" lang="en-US"/>
          </a:p>
        </p:txBody>
      </p:sp>
      <p:sp>
        <p:nvSpPr>
          <p:cNvPr id="5" name="Date Placeholder 4"/>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2014-03-26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CA"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CA"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CA"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pPr eaLnBrk="1" latinLnBrk="0" hangingPunct="1"/>
            <a:fld id="{23A271A1-F6D6-438B-A432-4747EE7ECD40}" type="datetimeFigureOut">
              <a:rPr lang="en-US" smtClean="0"/>
              <a:pPr eaLnBrk="1" latinLnBrk="0" hangingPunct="1"/>
              <a:t>2014-03-26</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eaLnBrk="1" latinLnBrk="0" hangingPunct="1"/>
            <a:fld id="{F0C94032-CD4C-4C25-B0C2-CEC720522D92}" type="slidenum">
              <a:rPr kumimoji="0" lang="en-US" smtClean="0"/>
              <a:pPr algn="ctr" eaLnBrk="1" latinLnBrk="0" hangingPunct="1"/>
              <a:t>‹#›</a:t>
            </a:fld>
            <a:endParaRPr kumimoji="0"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endParaRPr kumimoji="0"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CA" smtClean="0"/>
              <a:t>Drag picture to placeholder or click icon to add</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CA"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2014-03-26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CA"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pPr eaLnBrk="1" latinLnBrk="0" hangingPunct="1"/>
            <a:fld id="{23A271A1-F6D6-438B-A432-4747EE7ECD40}" type="datetimeFigureOut">
              <a:rPr lang="en-US" smtClean="0"/>
              <a:pPr eaLnBrk="1" latinLnBrk="0" hangingPunct="1"/>
              <a:t>2014-03-26</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kumimoji="0"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F0C94032-CD4C-4C25-B0C2-CEC720522D92}" type="slidenum">
              <a:rPr kumimoji="0" lang="en-US" smtClean="0"/>
              <a:pPr eaLnBrk="1" latinLnBrk="0" hangingPunct="1"/>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CA"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CA" smtClean="0"/>
              <a:t>Click to edit Master text styles</a:t>
            </a:r>
          </a:p>
          <a:p>
            <a:pPr lvl="1" eaLnBrk="1" latinLnBrk="0" hangingPunct="1"/>
            <a:r>
              <a:rPr kumimoji="0" lang="en-CA" smtClean="0"/>
              <a:t>Second level</a:t>
            </a:r>
          </a:p>
          <a:p>
            <a:pPr lvl="2" eaLnBrk="1" latinLnBrk="0" hangingPunct="1"/>
            <a:r>
              <a:rPr kumimoji="0" lang="en-CA" smtClean="0"/>
              <a:t>Third level</a:t>
            </a:r>
          </a:p>
          <a:p>
            <a:pPr lvl="3" eaLnBrk="1" latinLnBrk="0" hangingPunct="1"/>
            <a:r>
              <a:rPr kumimoji="0" lang="en-CA" smtClean="0"/>
              <a:t>Fourth level</a:t>
            </a:r>
          </a:p>
          <a:p>
            <a:pPr lvl="4" eaLnBrk="1" latinLnBrk="0" hangingPunct="1"/>
            <a:r>
              <a:rPr kumimoji="0" lang="en-CA"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eaLnBrk="1" latinLnBrk="0" hangingPunct="1"/>
            <a:fld id="{23A271A1-F6D6-438B-A432-4747EE7ECD40}" type="datetimeFigureOut">
              <a:rPr lang="en-US" smtClean="0"/>
              <a:pPr eaLnBrk="1" latinLnBrk="0" hangingPunct="1"/>
              <a:t>2014-03-26</a:t>
            </a:fld>
            <a:endParaRPr lang="en-US" sz="1400" dirty="0">
              <a:solidFill>
                <a:schemeClr val="tx2"/>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lgn="r" eaLnBrk="1" latinLnBrk="0" hangingPunct="1"/>
            <a:endParaRPr kumimoji="0" lang="en-US" sz="1400" dirty="0">
              <a:solidFill>
                <a:schemeClr val="tx2"/>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literacyteaching.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4831" y="914855"/>
            <a:ext cx="8634369" cy="4952545"/>
          </a:xfrm>
        </p:spPr>
        <p:txBody>
          <a:bodyPr>
            <a:normAutofit fontScale="90000"/>
          </a:bodyPr>
          <a:lstStyle/>
          <a:p>
            <a:r>
              <a:rPr lang="en-CA" sz="3600" dirty="0"/>
              <a:t>ONGOING TEACHER LEARNING: A STUDY OF TEACHERS </a:t>
            </a:r>
            <a:r>
              <a:rPr lang="en-US" sz="3600" dirty="0"/>
              <a:t/>
            </a:r>
            <a:br>
              <a:rPr lang="en-US" sz="3600" dirty="0"/>
            </a:br>
            <a:r>
              <a:rPr lang="en-US" sz="3600" dirty="0" smtClean="0"/>
              <a:t>O</a:t>
            </a:r>
            <a:r>
              <a:rPr lang="en-CA" sz="3600" dirty="0" smtClean="0"/>
              <a:t>VER </a:t>
            </a:r>
            <a:r>
              <a:rPr lang="en-CA" sz="3600" dirty="0"/>
              <a:t>THEIR INITIAL 8 YEARS</a:t>
            </a:r>
            <a:r>
              <a:rPr lang="en-US" sz="3600" dirty="0"/>
              <a:t/>
            </a:r>
            <a:br>
              <a:rPr lang="en-US" sz="3600" dirty="0"/>
            </a:br>
            <a:r>
              <a:rPr lang="en-CA" sz="3600" dirty="0" smtClean="0"/>
              <a:t>Clive </a:t>
            </a:r>
            <a:r>
              <a:rPr lang="en-CA" sz="3600" dirty="0"/>
              <a:t>Beck, Clare Kosnik, Tiffany Harris, Belinda </a:t>
            </a:r>
            <a:r>
              <a:rPr lang="en-CA" sz="3600" dirty="0" err="1"/>
              <a:t>Longe</a:t>
            </a:r>
            <a:r>
              <a:rPr lang="en-CA" sz="3600" dirty="0"/>
              <a:t>, Monica </a:t>
            </a:r>
            <a:r>
              <a:rPr lang="en-CA" sz="3600" dirty="0" err="1"/>
              <a:t>McGlynn</a:t>
            </a:r>
            <a:r>
              <a:rPr lang="en-CA" sz="3600" dirty="0"/>
              <a:t>-Stewart,</a:t>
            </a:r>
            <a:r>
              <a:rPr lang="en-US" sz="3600" dirty="0"/>
              <a:t/>
            </a:r>
            <a:br>
              <a:rPr lang="en-US" sz="3600" dirty="0"/>
            </a:br>
            <a:r>
              <a:rPr lang="en-CA" sz="3600" dirty="0"/>
              <a:t>Julie Middleton, and Elizabeth Rosales</a:t>
            </a:r>
            <a:r>
              <a:rPr lang="en-US" sz="3600" dirty="0"/>
              <a:t/>
            </a:r>
            <a:br>
              <a:rPr lang="en-US" sz="3600" dirty="0"/>
            </a:br>
            <a:r>
              <a:rPr lang="en-US" sz="3600" dirty="0"/>
              <a:t/>
            </a:r>
            <a:br>
              <a:rPr lang="en-US" sz="3600" dirty="0"/>
            </a:br>
            <a:r>
              <a:rPr lang="en-CA" dirty="0"/>
              <a:t> </a:t>
            </a:r>
            <a:r>
              <a:rPr lang="en-US" dirty="0"/>
              <a:t/>
            </a:r>
            <a:br>
              <a:rPr lang="en-US" dirty="0"/>
            </a:br>
            <a:endParaRPr lang="en-US" dirty="0"/>
          </a:p>
        </p:txBody>
      </p:sp>
      <p:sp>
        <p:nvSpPr>
          <p:cNvPr id="3" name="Subtitle 2"/>
          <p:cNvSpPr>
            <a:spLocks noGrp="1"/>
          </p:cNvSpPr>
          <p:nvPr>
            <p:ph type="subTitle" idx="1"/>
          </p:nvPr>
        </p:nvSpPr>
        <p:spPr/>
        <p:txBody>
          <a:bodyPr/>
          <a:lstStyle/>
          <a:p>
            <a:r>
              <a:rPr lang="en-CA" dirty="0"/>
              <a:t>OISE/University of Toronto</a:t>
            </a:r>
            <a:endParaRPr lang="en-US" dirty="0"/>
          </a:p>
        </p:txBody>
      </p:sp>
    </p:spTree>
    <p:extLst>
      <p:ext uri="{BB962C8B-B14F-4D97-AF65-F5344CB8AC3E}">
        <p14:creationId xmlns:p14="http://schemas.microsoft.com/office/powerpoint/2010/main" val="1854377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4000" dirty="0"/>
              <a:t>OUR </a:t>
            </a:r>
            <a:r>
              <a:rPr lang="en-CA" sz="4000" dirty="0" smtClean="0"/>
              <a:t>LONGITUDINAL </a:t>
            </a:r>
            <a:r>
              <a:rPr lang="en-CA" sz="4000" dirty="0"/>
              <a:t>STUDY OF TEACHERS</a:t>
            </a:r>
            <a:r>
              <a:rPr lang="en-US" dirty="0"/>
              <a:t/>
            </a:r>
            <a:br>
              <a:rPr lang="en-US" dirty="0"/>
            </a:br>
            <a:endParaRPr lang="en-US" dirty="0"/>
          </a:p>
        </p:txBody>
      </p:sp>
      <p:sp>
        <p:nvSpPr>
          <p:cNvPr id="3" name="Content Placeholder 2"/>
          <p:cNvSpPr>
            <a:spLocks noGrp="1"/>
          </p:cNvSpPr>
          <p:nvPr>
            <p:ph sz="quarter" idx="1"/>
          </p:nvPr>
        </p:nvSpPr>
        <p:spPr/>
        <p:txBody>
          <a:bodyPr/>
          <a:lstStyle/>
          <a:p>
            <a:pPr lvl="0"/>
            <a:r>
              <a:rPr lang="en-CA" dirty="0" smtClean="0"/>
              <a:t>42 </a:t>
            </a:r>
            <a:r>
              <a:rPr lang="en-CA" dirty="0"/>
              <a:t>teachers – mainly elementary and middle school</a:t>
            </a:r>
            <a:endParaRPr lang="en-US" dirty="0"/>
          </a:p>
          <a:p>
            <a:pPr lvl="0"/>
            <a:r>
              <a:rPr lang="en-CA" dirty="0"/>
              <a:t>20 began teaching in 2004 and 22 in 2007 </a:t>
            </a:r>
            <a:endParaRPr lang="en-US" dirty="0"/>
          </a:p>
          <a:p>
            <a:pPr lvl="0"/>
            <a:r>
              <a:rPr lang="en-CA" dirty="0"/>
              <a:t>Interviewed and observed every year since then</a:t>
            </a:r>
            <a:endParaRPr lang="en-US" dirty="0"/>
          </a:p>
          <a:p>
            <a:r>
              <a:rPr lang="en-CA" dirty="0"/>
              <a:t>Largely qualitative study</a:t>
            </a:r>
            <a:r>
              <a:rPr lang="en-US" dirty="0"/>
              <a:t> </a:t>
            </a:r>
          </a:p>
        </p:txBody>
      </p:sp>
    </p:spTree>
    <p:extLst>
      <p:ext uri="{BB962C8B-B14F-4D97-AF65-F5344CB8AC3E}">
        <p14:creationId xmlns:p14="http://schemas.microsoft.com/office/powerpoint/2010/main" val="3153218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8905" y="286746"/>
            <a:ext cx="8320295" cy="5580654"/>
          </a:xfrm>
        </p:spPr>
        <p:txBody>
          <a:bodyPr>
            <a:normAutofit/>
          </a:bodyPr>
          <a:lstStyle/>
          <a:p>
            <a:r>
              <a:rPr lang="en-CA" dirty="0"/>
              <a:t>STUDY QUESTIONS</a:t>
            </a:r>
            <a:r>
              <a:rPr lang="en-US" dirty="0"/>
              <a:t/>
            </a:r>
            <a:br>
              <a:rPr lang="en-US" dirty="0"/>
            </a:br>
            <a:r>
              <a:rPr lang="en-US" dirty="0" smtClean="0"/>
              <a:t>1. </a:t>
            </a:r>
            <a:r>
              <a:rPr lang="en-CA" dirty="0" smtClean="0"/>
              <a:t>How </a:t>
            </a:r>
            <a:r>
              <a:rPr lang="en-CA" dirty="0"/>
              <a:t>do teachers’ views and practices change over time?</a:t>
            </a:r>
            <a:r>
              <a:rPr lang="en-US" dirty="0"/>
              <a:t/>
            </a:r>
            <a:br>
              <a:rPr lang="en-US" dirty="0"/>
            </a:br>
            <a:r>
              <a:rPr lang="en-US" dirty="0" smtClean="0"/>
              <a:t>2. </a:t>
            </a:r>
            <a:r>
              <a:rPr lang="en-CA" dirty="0" smtClean="0"/>
              <a:t>What </a:t>
            </a:r>
            <a:r>
              <a:rPr lang="en-CA" dirty="0"/>
              <a:t>are the main factors?</a:t>
            </a:r>
            <a:r>
              <a:rPr lang="en-US" dirty="0"/>
              <a:t/>
            </a:r>
            <a:br>
              <a:rPr lang="en-US" dirty="0"/>
            </a:br>
            <a:r>
              <a:rPr lang="en-US" dirty="0" smtClean="0"/>
              <a:t>3. </a:t>
            </a:r>
            <a:r>
              <a:rPr lang="en-CA" dirty="0" smtClean="0"/>
              <a:t>How </a:t>
            </a:r>
            <a:r>
              <a:rPr lang="en-CA" dirty="0"/>
              <a:t>can PD and ITE support continued teacher growth?</a:t>
            </a:r>
            <a:r>
              <a:rPr lang="en-US" dirty="0"/>
              <a:t/>
            </a:r>
            <a:br>
              <a:rPr lang="en-US" dirty="0"/>
            </a:br>
            <a:endParaRPr lang="en-US" dirty="0"/>
          </a:p>
        </p:txBody>
      </p:sp>
      <p:sp>
        <p:nvSpPr>
          <p:cNvPr id="3" name="Content Placeholder 2"/>
          <p:cNvSpPr>
            <a:spLocks noGrp="1"/>
          </p:cNvSpPr>
          <p:nvPr>
            <p:ph type="subTitle" idx="1"/>
          </p:nvPr>
        </p:nvSpPr>
        <p:spPr/>
        <p:txBody>
          <a:bodyPr>
            <a:normAutofit/>
          </a:bodyPr>
          <a:lstStyle/>
          <a:p>
            <a:endParaRPr lang="en-US" dirty="0"/>
          </a:p>
        </p:txBody>
      </p:sp>
    </p:spTree>
    <p:extLst>
      <p:ext uri="{BB962C8B-B14F-4D97-AF65-F5344CB8AC3E}">
        <p14:creationId xmlns:p14="http://schemas.microsoft.com/office/powerpoint/2010/main" val="2584198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3600" b="1" dirty="0" smtClean="0"/>
              <a:t> </a:t>
            </a:r>
            <a:r>
              <a:rPr lang="en-CA" sz="3600" b="1" dirty="0"/>
              <a:t>Teachers Preferred </a:t>
            </a:r>
            <a:r>
              <a:rPr lang="en-CA" sz="3600" b="1" i="1" dirty="0"/>
              <a:t>Informal</a:t>
            </a:r>
            <a:r>
              <a:rPr lang="en-CA" sz="3600" b="1" dirty="0"/>
              <a:t> Professional Learning Activities </a:t>
            </a:r>
            <a:r>
              <a:rPr lang="en-US" sz="3600" dirty="0"/>
              <a:t/>
            </a:r>
            <a:br>
              <a:rPr lang="en-US" sz="3600" dirty="0"/>
            </a:br>
            <a:endParaRPr lang="en-US" sz="3600" dirty="0"/>
          </a:p>
        </p:txBody>
      </p:sp>
      <p:sp>
        <p:nvSpPr>
          <p:cNvPr id="3" name="Content Placeholder 2"/>
          <p:cNvSpPr>
            <a:spLocks noGrp="1"/>
          </p:cNvSpPr>
          <p:nvPr>
            <p:ph sz="quarter" idx="1"/>
          </p:nvPr>
        </p:nvSpPr>
        <p:spPr/>
        <p:txBody>
          <a:bodyPr>
            <a:normAutofit fontScale="32500" lnSpcReduction="20000"/>
          </a:bodyPr>
          <a:lstStyle/>
          <a:p>
            <a:pPr marL="0" indent="0">
              <a:buNone/>
            </a:pPr>
            <a:r>
              <a:rPr lang="en-CA" sz="9600" i="1" dirty="0" smtClean="0"/>
              <a:t>Cohort </a:t>
            </a:r>
            <a:r>
              <a:rPr lang="en-CA" sz="9600" i="1" dirty="0"/>
              <a:t>1 Teachers’ Average Ratings for </a:t>
            </a:r>
            <a:r>
              <a:rPr lang="en-CA" sz="9600" i="1" dirty="0" smtClean="0"/>
              <a:t>PD </a:t>
            </a:r>
            <a:r>
              <a:rPr lang="en-CA" sz="9600" i="1" dirty="0"/>
              <a:t>Activities (scale 1-5</a:t>
            </a:r>
            <a:r>
              <a:rPr lang="en-CA" sz="9600" i="1" dirty="0" smtClean="0"/>
              <a:t>) </a:t>
            </a:r>
            <a:r>
              <a:rPr lang="en-CA" sz="9600" dirty="0" smtClean="0"/>
              <a:t>N </a:t>
            </a:r>
            <a:r>
              <a:rPr lang="en-CA" sz="9600" dirty="0"/>
              <a:t>= </a:t>
            </a:r>
            <a:r>
              <a:rPr lang="en-CA" sz="9600" dirty="0" smtClean="0"/>
              <a:t>18 </a:t>
            </a:r>
            <a:r>
              <a:rPr lang="en-US" sz="9600" dirty="0" smtClean="0"/>
              <a:t>Average</a:t>
            </a:r>
          </a:p>
          <a:p>
            <a:pPr marL="0" indent="0">
              <a:buNone/>
            </a:pPr>
            <a:endParaRPr lang="en-US" sz="9600" dirty="0"/>
          </a:p>
          <a:p>
            <a:pPr lvl="0"/>
            <a:r>
              <a:rPr lang="en-CA" sz="10400" dirty="0" smtClean="0"/>
              <a:t>Trying </a:t>
            </a:r>
            <a:r>
              <a:rPr lang="en-CA" sz="10400" dirty="0"/>
              <a:t>things out in your own </a:t>
            </a:r>
            <a:r>
              <a:rPr lang="en-CA" sz="10400" dirty="0" smtClean="0"/>
              <a:t>classroom</a:t>
            </a:r>
            <a:r>
              <a:rPr lang="en-US" sz="10400" dirty="0"/>
              <a:t> </a:t>
            </a:r>
            <a:r>
              <a:rPr lang="en-US" sz="10400" dirty="0" smtClean="0">
                <a:solidFill>
                  <a:srgbClr val="FF6600"/>
                </a:solidFill>
              </a:rPr>
              <a:t>- </a:t>
            </a:r>
            <a:r>
              <a:rPr lang="en-CA" sz="10400" dirty="0" smtClean="0">
                <a:solidFill>
                  <a:srgbClr val="FF6600"/>
                </a:solidFill>
              </a:rPr>
              <a:t>4.7</a:t>
            </a:r>
            <a:endParaRPr lang="en-US" sz="10400" dirty="0">
              <a:solidFill>
                <a:srgbClr val="FF6600"/>
              </a:solidFill>
            </a:endParaRPr>
          </a:p>
          <a:p>
            <a:pPr lvl="0"/>
            <a:r>
              <a:rPr lang="en-CA" sz="10400" dirty="0"/>
              <a:t>Observing/planning </a:t>
            </a:r>
            <a:r>
              <a:rPr lang="en-CA" sz="10400" dirty="0" smtClean="0"/>
              <a:t>with teachers </a:t>
            </a:r>
            <a:r>
              <a:rPr lang="en-CA" sz="10400" dirty="0"/>
              <a:t>in your school, at or near grade </a:t>
            </a:r>
            <a:r>
              <a:rPr lang="en-CA" sz="10400" dirty="0" smtClean="0"/>
              <a:t>level </a:t>
            </a:r>
            <a:r>
              <a:rPr lang="en-CA" sz="10400" dirty="0" smtClean="0">
                <a:solidFill>
                  <a:srgbClr val="FF6600"/>
                </a:solidFill>
              </a:rPr>
              <a:t>- 4.6</a:t>
            </a:r>
            <a:endParaRPr lang="en-US" sz="10400" dirty="0">
              <a:solidFill>
                <a:srgbClr val="FF6600"/>
              </a:solidFill>
            </a:endParaRPr>
          </a:p>
          <a:p>
            <a:pPr lvl="0"/>
            <a:r>
              <a:rPr lang="en-CA" sz="10400" dirty="0"/>
              <a:t>Observing/talking to teachers beyond your </a:t>
            </a:r>
            <a:r>
              <a:rPr lang="en-CA" sz="10400" dirty="0" smtClean="0"/>
              <a:t>school </a:t>
            </a:r>
            <a:r>
              <a:rPr lang="en-CA" sz="10400" dirty="0" smtClean="0">
                <a:solidFill>
                  <a:srgbClr val="FF6600"/>
                </a:solidFill>
              </a:rPr>
              <a:t>- 3.8</a:t>
            </a:r>
            <a:endParaRPr lang="en-US" sz="10400" dirty="0">
              <a:solidFill>
                <a:srgbClr val="FF6600"/>
              </a:solidFill>
            </a:endParaRPr>
          </a:p>
          <a:p>
            <a:endParaRPr lang="en-US" dirty="0"/>
          </a:p>
        </p:txBody>
      </p:sp>
    </p:spTree>
    <p:extLst>
      <p:ext uri="{BB962C8B-B14F-4D97-AF65-F5344CB8AC3E}">
        <p14:creationId xmlns:p14="http://schemas.microsoft.com/office/powerpoint/2010/main" val="2987986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Informal Professional Learning Continued</a:t>
            </a:r>
            <a:endParaRPr lang="en-US" dirty="0"/>
          </a:p>
        </p:txBody>
      </p:sp>
      <p:sp>
        <p:nvSpPr>
          <p:cNvPr id="3" name="Content Placeholder 2"/>
          <p:cNvSpPr>
            <a:spLocks noGrp="1"/>
          </p:cNvSpPr>
          <p:nvPr>
            <p:ph sz="quarter" idx="1"/>
          </p:nvPr>
        </p:nvSpPr>
        <p:spPr/>
        <p:txBody>
          <a:bodyPr>
            <a:normAutofit fontScale="40000" lnSpcReduction="20000"/>
          </a:bodyPr>
          <a:lstStyle/>
          <a:p>
            <a:pPr lvl="0"/>
            <a:r>
              <a:rPr lang="en-CA" sz="9600" dirty="0"/>
              <a:t>Formal mentoring by a teacher, coach or administrator </a:t>
            </a:r>
            <a:r>
              <a:rPr lang="en-CA" sz="9600" dirty="0">
                <a:solidFill>
                  <a:srgbClr val="FF6600"/>
                </a:solidFill>
              </a:rPr>
              <a:t>- </a:t>
            </a:r>
            <a:r>
              <a:rPr lang="en-CA" sz="9600" dirty="0" smtClean="0">
                <a:solidFill>
                  <a:srgbClr val="FF6600"/>
                </a:solidFill>
              </a:rPr>
              <a:t>3.4</a:t>
            </a:r>
            <a:endParaRPr lang="en-US" sz="9600" dirty="0" smtClean="0">
              <a:solidFill>
                <a:srgbClr val="FF6600"/>
              </a:solidFill>
            </a:endParaRPr>
          </a:p>
          <a:p>
            <a:pPr lvl="0"/>
            <a:r>
              <a:rPr lang="en-CA" sz="9600" dirty="0" smtClean="0"/>
              <a:t>PD </a:t>
            </a:r>
            <a:r>
              <a:rPr lang="en-CA" sz="9600" dirty="0"/>
              <a:t>at a school-wide level </a:t>
            </a:r>
            <a:r>
              <a:rPr lang="en-CA" sz="9600" dirty="0">
                <a:solidFill>
                  <a:srgbClr val="FF6600"/>
                </a:solidFill>
              </a:rPr>
              <a:t>- 3.4</a:t>
            </a:r>
            <a:endParaRPr lang="en-US" sz="9600" dirty="0">
              <a:solidFill>
                <a:srgbClr val="FF6600"/>
              </a:solidFill>
            </a:endParaRPr>
          </a:p>
          <a:p>
            <a:pPr lvl="0"/>
            <a:r>
              <a:rPr lang="en-CA" sz="9600" dirty="0"/>
              <a:t>Short PD events beyond school </a:t>
            </a:r>
            <a:r>
              <a:rPr lang="en-CA" sz="9600" dirty="0">
                <a:solidFill>
                  <a:srgbClr val="FF6600"/>
                </a:solidFill>
              </a:rPr>
              <a:t>- 2.9</a:t>
            </a:r>
            <a:endParaRPr lang="en-US" sz="9600" dirty="0">
              <a:solidFill>
                <a:srgbClr val="FF6600"/>
              </a:solidFill>
            </a:endParaRPr>
          </a:p>
          <a:p>
            <a:pPr lvl="0"/>
            <a:r>
              <a:rPr lang="en-CA" sz="9600" dirty="0">
                <a:solidFill>
                  <a:srgbClr val="000000"/>
                </a:solidFill>
              </a:rPr>
              <a:t>Your own professional reading </a:t>
            </a:r>
            <a:r>
              <a:rPr lang="en-CA" sz="9600" dirty="0">
                <a:solidFill>
                  <a:srgbClr val="FF6600"/>
                </a:solidFill>
              </a:rPr>
              <a:t>- 4.4</a:t>
            </a:r>
            <a:endParaRPr lang="en-US" sz="9600" dirty="0">
              <a:solidFill>
                <a:srgbClr val="FF6600"/>
              </a:solidFill>
            </a:endParaRPr>
          </a:p>
          <a:p>
            <a:pPr lvl="0"/>
            <a:r>
              <a:rPr lang="en-CA" sz="9600" dirty="0"/>
              <a:t>Your own subject content reading </a:t>
            </a:r>
            <a:r>
              <a:rPr lang="en-CA" sz="9600" dirty="0">
                <a:solidFill>
                  <a:srgbClr val="FF6600"/>
                </a:solidFill>
              </a:rPr>
              <a:t>- </a:t>
            </a:r>
            <a:r>
              <a:rPr lang="en-CA" sz="9600" dirty="0" smtClean="0">
                <a:solidFill>
                  <a:srgbClr val="FF6600"/>
                </a:solidFill>
              </a:rPr>
              <a:t>4.3</a:t>
            </a:r>
            <a:endParaRPr lang="en-US" sz="9600" dirty="0">
              <a:solidFill>
                <a:srgbClr val="FF6600"/>
              </a:solidFill>
            </a:endParaRPr>
          </a:p>
          <a:p>
            <a:endParaRPr lang="en-US" dirty="0"/>
          </a:p>
        </p:txBody>
      </p:sp>
    </p:spTree>
    <p:extLst>
      <p:ext uri="{BB962C8B-B14F-4D97-AF65-F5344CB8AC3E}">
        <p14:creationId xmlns:p14="http://schemas.microsoft.com/office/powerpoint/2010/main" val="2978090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CA" sz="4000" b="1" dirty="0" smtClean="0"/>
              <a:t/>
            </a:r>
            <a:br>
              <a:rPr lang="en-CA" sz="4000" b="1" dirty="0" smtClean="0"/>
            </a:br>
            <a:r>
              <a:rPr lang="en-CA" sz="4000" b="1" dirty="0" smtClean="0"/>
              <a:t>The </a:t>
            </a:r>
            <a:r>
              <a:rPr lang="en-CA" sz="4000" b="1" dirty="0"/>
              <a:t>Teachers Learned </a:t>
            </a:r>
            <a:r>
              <a:rPr lang="en-CA" sz="4000" b="1" dirty="0" smtClean="0"/>
              <a:t>Most By Informal </a:t>
            </a:r>
            <a:r>
              <a:rPr lang="en-CA" sz="4000" b="1" dirty="0"/>
              <a:t>Means </a:t>
            </a:r>
            <a:r>
              <a:rPr lang="en-US" dirty="0" smtClean="0"/>
              <a:t/>
            </a:r>
            <a:br>
              <a:rPr lang="en-US" dirty="0" smtClean="0"/>
            </a:br>
            <a:endParaRPr lang="en-US" dirty="0"/>
          </a:p>
        </p:txBody>
      </p:sp>
      <p:sp>
        <p:nvSpPr>
          <p:cNvPr id="8" name="Content Placeholder 7"/>
          <p:cNvSpPr>
            <a:spLocks noGrp="1"/>
          </p:cNvSpPr>
          <p:nvPr>
            <p:ph sz="quarter" idx="1"/>
          </p:nvPr>
        </p:nvSpPr>
        <p:spPr>
          <a:xfrm>
            <a:off x="609600" y="1589567"/>
            <a:ext cx="2872528" cy="4572000"/>
          </a:xfrm>
        </p:spPr>
        <p:txBody>
          <a:bodyPr>
            <a:normAutofit fontScale="70000" lnSpcReduction="20000"/>
          </a:bodyPr>
          <a:lstStyle/>
          <a:p>
            <a:pPr marL="0" indent="0">
              <a:buNone/>
            </a:pPr>
            <a:r>
              <a:rPr lang="en-CA" sz="3300" dirty="0" smtClean="0">
                <a:solidFill>
                  <a:srgbClr val="FF6600"/>
                </a:solidFill>
              </a:rPr>
              <a:t>“</a:t>
            </a:r>
            <a:r>
              <a:rPr lang="en-CA" sz="3300" dirty="0">
                <a:solidFill>
                  <a:srgbClr val="FF6600"/>
                </a:solidFill>
              </a:rPr>
              <a:t>[We should recognize] the largely private, unaided learning from experience through which most teachers learn to survive, become competent, and develop.” (Day, 1999, p. 2) </a:t>
            </a:r>
            <a:endParaRPr lang="en-US" sz="3300" dirty="0">
              <a:solidFill>
                <a:srgbClr val="FF6600"/>
              </a:solidFill>
            </a:endParaRPr>
          </a:p>
          <a:p>
            <a:endParaRPr lang="en-US" sz="2800" dirty="0"/>
          </a:p>
        </p:txBody>
      </p:sp>
      <p:sp>
        <p:nvSpPr>
          <p:cNvPr id="9" name="Content Placeholder 8"/>
          <p:cNvSpPr>
            <a:spLocks noGrp="1"/>
          </p:cNvSpPr>
          <p:nvPr>
            <p:ph sz="quarter" idx="2"/>
          </p:nvPr>
        </p:nvSpPr>
        <p:spPr>
          <a:xfrm>
            <a:off x="3591371" y="1589567"/>
            <a:ext cx="5139730" cy="5142128"/>
          </a:xfrm>
        </p:spPr>
        <p:txBody>
          <a:bodyPr>
            <a:normAutofit fontScale="70000" lnSpcReduction="20000"/>
          </a:bodyPr>
          <a:lstStyle/>
          <a:p>
            <a:pPr marL="0" indent="0">
              <a:buNone/>
            </a:pPr>
            <a:r>
              <a:rPr lang="en-CA" sz="4000" dirty="0"/>
              <a:t>They learned, for example: </a:t>
            </a:r>
            <a:endParaRPr lang="en-US" sz="4000" dirty="0"/>
          </a:p>
          <a:p>
            <a:pPr lvl="0"/>
            <a:r>
              <a:rPr lang="en-CA" sz="4000" dirty="0"/>
              <a:t>classroom management</a:t>
            </a:r>
            <a:endParaRPr lang="en-US" sz="4000" dirty="0"/>
          </a:p>
          <a:p>
            <a:pPr lvl="0"/>
            <a:r>
              <a:rPr lang="en-CA" sz="4000" dirty="0"/>
              <a:t>prioritization of goals and topics </a:t>
            </a:r>
            <a:endParaRPr lang="en-US" sz="4000" dirty="0"/>
          </a:p>
          <a:p>
            <a:pPr lvl="0"/>
            <a:r>
              <a:rPr lang="en-CA" sz="4000" dirty="0"/>
              <a:t>flexible </a:t>
            </a:r>
            <a:r>
              <a:rPr lang="en-CA" sz="4000" dirty="0" smtClean="0"/>
              <a:t>planning</a:t>
            </a:r>
          </a:p>
          <a:p>
            <a:pPr lvl="0"/>
            <a:r>
              <a:rPr lang="en-US" sz="4000" dirty="0" err="1" smtClean="0"/>
              <a:t>i</a:t>
            </a:r>
            <a:r>
              <a:rPr lang="en-CA" sz="4000" dirty="0" err="1" smtClean="0"/>
              <a:t>ntegration</a:t>
            </a:r>
            <a:r>
              <a:rPr lang="en-CA" sz="4000" dirty="0" smtClean="0"/>
              <a:t> </a:t>
            </a:r>
            <a:r>
              <a:rPr lang="en-CA" sz="4000" dirty="0"/>
              <a:t>and </a:t>
            </a:r>
            <a:r>
              <a:rPr lang="en-CA" sz="4000" dirty="0" smtClean="0"/>
              <a:t>individualization </a:t>
            </a:r>
          </a:p>
          <a:p>
            <a:pPr lvl="0"/>
            <a:r>
              <a:rPr lang="en-CA" sz="4000" dirty="0"/>
              <a:t>h</a:t>
            </a:r>
            <a:r>
              <a:rPr lang="en-CA" sz="4000" dirty="0" smtClean="0"/>
              <a:t>ow to make </a:t>
            </a:r>
            <a:r>
              <a:rPr lang="en-CA" sz="4000" dirty="0"/>
              <a:t>teaching engaging and relevant</a:t>
            </a:r>
            <a:endParaRPr lang="en-US" sz="4000" dirty="0"/>
          </a:p>
          <a:p>
            <a:pPr lvl="0"/>
            <a:r>
              <a:rPr lang="en-CA" sz="4000" dirty="0"/>
              <a:t>use of technology </a:t>
            </a:r>
            <a:endParaRPr lang="en-US" sz="4000" dirty="0"/>
          </a:p>
          <a:p>
            <a:pPr lvl="0"/>
            <a:r>
              <a:rPr lang="en-CA" sz="4000" dirty="0" smtClean="0"/>
              <a:t>effective </a:t>
            </a:r>
            <a:r>
              <a:rPr lang="en-CA" sz="4000" dirty="0"/>
              <a:t>and feasible assessment</a:t>
            </a:r>
            <a:endParaRPr lang="en-US" sz="4000" dirty="0"/>
          </a:p>
          <a:p>
            <a:pPr lvl="0"/>
            <a:r>
              <a:rPr lang="en-CA" sz="4000" dirty="0"/>
              <a:t>better work-life balance </a:t>
            </a:r>
            <a:endParaRPr lang="en-US" sz="4000" dirty="0"/>
          </a:p>
          <a:p>
            <a:endParaRPr lang="en-US" dirty="0"/>
          </a:p>
        </p:txBody>
      </p:sp>
    </p:spTree>
    <p:extLst>
      <p:ext uri="{BB962C8B-B14F-4D97-AF65-F5344CB8AC3E}">
        <p14:creationId xmlns:p14="http://schemas.microsoft.com/office/powerpoint/2010/main" val="399485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smtClean="0"/>
              <a:t>Sources </a:t>
            </a:r>
            <a:r>
              <a:rPr lang="en-CA" b="1" dirty="0"/>
              <a:t>of Informal Learning</a:t>
            </a:r>
            <a:r>
              <a:rPr lang="en-US" dirty="0"/>
              <a:t/>
            </a:r>
            <a:br>
              <a:rPr lang="en-US" dirty="0"/>
            </a:br>
            <a:endParaRPr lang="en-US" dirty="0"/>
          </a:p>
        </p:txBody>
      </p:sp>
      <p:sp>
        <p:nvSpPr>
          <p:cNvPr id="3" name="Content Placeholder 2"/>
          <p:cNvSpPr>
            <a:spLocks noGrp="1"/>
          </p:cNvSpPr>
          <p:nvPr>
            <p:ph sz="quarter" idx="1"/>
          </p:nvPr>
        </p:nvSpPr>
        <p:spPr/>
        <p:txBody>
          <a:bodyPr>
            <a:normAutofit/>
          </a:bodyPr>
          <a:lstStyle/>
          <a:p>
            <a:pPr marL="0" indent="0">
              <a:buNone/>
            </a:pPr>
            <a:r>
              <a:rPr lang="en-CA" b="1" i="1" dirty="0" smtClean="0"/>
              <a:t>a</a:t>
            </a:r>
            <a:r>
              <a:rPr lang="en-CA" b="1" i="1" dirty="0"/>
              <a:t>. Classroom-based experimentation and observation</a:t>
            </a:r>
            <a:r>
              <a:rPr lang="en-CA" dirty="0"/>
              <a:t> </a:t>
            </a:r>
            <a:endParaRPr lang="en-US" dirty="0"/>
          </a:p>
          <a:p>
            <a:pPr marL="0" indent="0">
              <a:buNone/>
            </a:pPr>
            <a:r>
              <a:rPr lang="en-CA" dirty="0"/>
              <a:t>“Every year, just from classroom experience, I learn different ways to make lessons and activities interesting.” </a:t>
            </a:r>
            <a:endParaRPr lang="en-CA" dirty="0" smtClean="0"/>
          </a:p>
          <a:p>
            <a:pPr marL="0" indent="0">
              <a:buNone/>
            </a:pPr>
            <a:r>
              <a:rPr lang="en-CA" b="1" i="1" dirty="0" smtClean="0"/>
              <a:t>b</a:t>
            </a:r>
            <a:r>
              <a:rPr lang="en-CA" b="1" i="1" dirty="0"/>
              <a:t>. Self-initiated professional reading</a:t>
            </a:r>
            <a:r>
              <a:rPr lang="en-CA" dirty="0"/>
              <a:t> </a:t>
            </a:r>
            <a:endParaRPr lang="en-US" dirty="0"/>
          </a:p>
          <a:p>
            <a:pPr marL="0" indent="0">
              <a:buNone/>
            </a:pPr>
            <a:r>
              <a:rPr lang="en-CA" dirty="0"/>
              <a:t>“I get an e-letter every day from ASCD...and it has tons of articles. They also give book reviews, or you can preview the first chapter of a book.</a:t>
            </a:r>
            <a:r>
              <a:rPr lang="en-CA" dirty="0" smtClean="0"/>
              <a:t>”</a:t>
            </a:r>
            <a:endParaRPr lang="en-US" dirty="0"/>
          </a:p>
          <a:p>
            <a:pPr marL="0" indent="0">
              <a:buNone/>
            </a:pPr>
            <a:endParaRPr lang="en-US" dirty="0"/>
          </a:p>
        </p:txBody>
      </p:sp>
    </p:spTree>
    <p:extLst>
      <p:ext uri="{BB962C8B-B14F-4D97-AF65-F5344CB8AC3E}">
        <p14:creationId xmlns:p14="http://schemas.microsoft.com/office/powerpoint/2010/main" val="1452066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Sources of Informal Learning Continued</a:t>
            </a:r>
            <a:endParaRPr lang="en-US" dirty="0"/>
          </a:p>
        </p:txBody>
      </p:sp>
      <p:sp>
        <p:nvSpPr>
          <p:cNvPr id="3" name="Content Placeholder 2"/>
          <p:cNvSpPr>
            <a:spLocks noGrp="1"/>
          </p:cNvSpPr>
          <p:nvPr>
            <p:ph sz="quarter" idx="1"/>
          </p:nvPr>
        </p:nvSpPr>
        <p:spPr/>
        <p:txBody>
          <a:bodyPr/>
          <a:lstStyle/>
          <a:p>
            <a:pPr marL="0" indent="0">
              <a:buNone/>
            </a:pPr>
            <a:r>
              <a:rPr lang="en-CA" b="1" i="1" dirty="0" smtClean="0"/>
              <a:t>C Learning </a:t>
            </a:r>
            <a:r>
              <a:rPr lang="en-CA" b="1" i="1" dirty="0"/>
              <a:t>from colleagues</a:t>
            </a:r>
            <a:endParaRPr lang="en-US" dirty="0"/>
          </a:p>
          <a:p>
            <a:pPr marL="0" indent="0">
              <a:buNone/>
            </a:pPr>
            <a:r>
              <a:rPr lang="en-CA" b="1" i="1" dirty="0"/>
              <a:t>d. Observing other teachers</a:t>
            </a:r>
            <a:endParaRPr lang="en-US" dirty="0"/>
          </a:p>
          <a:p>
            <a:pPr marL="0" indent="0">
              <a:buNone/>
            </a:pPr>
            <a:r>
              <a:rPr lang="en-CA" dirty="0"/>
              <a:t>“It’s so isolating to be the only 6</a:t>
            </a:r>
            <a:r>
              <a:rPr lang="en-CA" baseline="30000" dirty="0"/>
              <a:t>th</a:t>
            </a:r>
            <a:r>
              <a:rPr lang="en-CA" dirty="0"/>
              <a:t> grade teacher, so it’s great to see another classroom in action.” </a:t>
            </a:r>
            <a:endParaRPr lang="en-CA" dirty="0" smtClean="0"/>
          </a:p>
          <a:p>
            <a:pPr marL="0" indent="0">
              <a:buNone/>
            </a:pPr>
            <a:r>
              <a:rPr lang="en-CA" b="1" i="1" dirty="0" smtClean="0"/>
              <a:t>e</a:t>
            </a:r>
            <a:r>
              <a:rPr lang="en-CA" b="1" i="1" dirty="0"/>
              <a:t>. Voluntary teacher collaboration</a:t>
            </a:r>
            <a:endParaRPr lang="en-US" dirty="0"/>
          </a:p>
          <a:p>
            <a:pPr marL="0" indent="0">
              <a:buNone/>
            </a:pPr>
            <a:r>
              <a:rPr lang="en-CA" b="1" i="1" dirty="0"/>
              <a:t>f. Informal teacher leadership</a:t>
            </a:r>
            <a:r>
              <a:rPr lang="en-CA" dirty="0"/>
              <a:t> </a:t>
            </a:r>
            <a:endParaRPr lang="en-US" dirty="0"/>
          </a:p>
          <a:p>
            <a:endParaRPr lang="en-US" dirty="0"/>
          </a:p>
        </p:txBody>
      </p:sp>
    </p:spTree>
    <p:extLst>
      <p:ext uri="{BB962C8B-B14F-4D97-AF65-F5344CB8AC3E}">
        <p14:creationId xmlns:p14="http://schemas.microsoft.com/office/powerpoint/2010/main" val="3535918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79691"/>
            <a:ext cx="8153400" cy="990600"/>
          </a:xfrm>
        </p:spPr>
        <p:txBody>
          <a:bodyPr>
            <a:normAutofit fontScale="90000"/>
          </a:bodyPr>
          <a:lstStyle/>
          <a:p>
            <a:r>
              <a:rPr lang="en-CA" sz="4000" b="1" i="1" dirty="0" smtClean="0"/>
              <a:t/>
            </a:r>
            <a:br>
              <a:rPr lang="en-CA" sz="4000" b="1" i="1" dirty="0" smtClean="0"/>
            </a:br>
            <a:r>
              <a:rPr lang="en-CA" sz="4000" b="1" i="1" dirty="0" smtClean="0"/>
              <a:t>Formal</a:t>
            </a:r>
            <a:r>
              <a:rPr lang="en-CA" sz="4000" b="1" dirty="0" smtClean="0"/>
              <a:t> </a:t>
            </a:r>
            <a:r>
              <a:rPr lang="en-CA" sz="4000" b="1" dirty="0"/>
              <a:t>PD Activities </a:t>
            </a:r>
            <a:r>
              <a:rPr lang="en-US" dirty="0"/>
              <a:t/>
            </a:r>
            <a:br>
              <a:rPr lang="en-US" dirty="0"/>
            </a:br>
            <a:endParaRPr lang="en-US" dirty="0"/>
          </a:p>
        </p:txBody>
      </p:sp>
      <p:sp>
        <p:nvSpPr>
          <p:cNvPr id="3" name="Content Placeholder 2"/>
          <p:cNvSpPr>
            <a:spLocks noGrp="1"/>
          </p:cNvSpPr>
          <p:nvPr>
            <p:ph sz="quarter" idx="1"/>
          </p:nvPr>
        </p:nvSpPr>
        <p:spPr/>
        <p:txBody>
          <a:bodyPr/>
          <a:lstStyle/>
          <a:p>
            <a:pPr marL="514350" indent="-514350">
              <a:buAutoNum type="alphaLcPeriod"/>
            </a:pPr>
            <a:r>
              <a:rPr lang="en-CA" sz="4000" i="1" dirty="0" smtClean="0"/>
              <a:t>Induction </a:t>
            </a:r>
            <a:r>
              <a:rPr lang="en-CA" sz="4000" i="1" dirty="0"/>
              <a:t>and early mentoring</a:t>
            </a:r>
            <a:r>
              <a:rPr lang="en-CA" sz="4000" dirty="0"/>
              <a:t> </a:t>
            </a:r>
            <a:endParaRPr lang="en-CA" sz="4000" dirty="0" smtClean="0"/>
          </a:p>
          <a:p>
            <a:pPr marL="514350" indent="-514350">
              <a:buAutoNum type="alphaLcPeriod"/>
            </a:pPr>
            <a:r>
              <a:rPr lang="en-CA" sz="4000" i="1" dirty="0" smtClean="0"/>
              <a:t>Coaching </a:t>
            </a:r>
            <a:r>
              <a:rPr lang="en-CA" sz="4000" i="1" dirty="0"/>
              <a:t>and later-career mentoring</a:t>
            </a:r>
            <a:r>
              <a:rPr lang="en-CA" sz="4000" dirty="0"/>
              <a:t> </a:t>
            </a:r>
            <a:endParaRPr lang="en-CA" sz="4000" dirty="0" smtClean="0"/>
          </a:p>
          <a:p>
            <a:pPr marL="514350" indent="-514350">
              <a:buAutoNum type="alphaLcPeriod"/>
            </a:pPr>
            <a:r>
              <a:rPr lang="en-CA" sz="4000" i="1" dirty="0" smtClean="0"/>
              <a:t>Professional </a:t>
            </a:r>
            <a:r>
              <a:rPr lang="en-CA" sz="4000" i="1" dirty="0"/>
              <a:t>learning communities (PLCs)</a:t>
            </a:r>
            <a:r>
              <a:rPr lang="en-CA" sz="4000" dirty="0"/>
              <a:t> </a:t>
            </a:r>
            <a:endParaRPr lang="en-CA" sz="4000" dirty="0" smtClean="0"/>
          </a:p>
          <a:p>
            <a:pPr marL="514350" indent="-514350">
              <a:buAutoNum type="alphaLcPeriod"/>
            </a:pPr>
            <a:r>
              <a:rPr lang="en-CA" sz="4000" i="1" dirty="0" smtClean="0"/>
              <a:t>Workshops </a:t>
            </a:r>
            <a:r>
              <a:rPr lang="en-CA" sz="4000" i="1" dirty="0"/>
              <a:t>and other short PD </a:t>
            </a:r>
            <a:r>
              <a:rPr lang="en-CA" sz="4000" i="1" dirty="0" smtClean="0"/>
              <a:t>events </a:t>
            </a:r>
          </a:p>
          <a:p>
            <a:pPr marL="514350" indent="-514350">
              <a:buAutoNum type="alphaLcPeriod"/>
            </a:pPr>
            <a:r>
              <a:rPr lang="en-CA" sz="4000" i="1" dirty="0" smtClean="0"/>
              <a:t>Professional </a:t>
            </a:r>
            <a:r>
              <a:rPr lang="en-CA" sz="4000" i="1" dirty="0"/>
              <a:t>courses</a:t>
            </a:r>
            <a:endParaRPr lang="en-US" sz="4000" dirty="0"/>
          </a:p>
          <a:p>
            <a:endParaRPr lang="en-US" dirty="0"/>
          </a:p>
        </p:txBody>
      </p:sp>
    </p:spTree>
    <p:extLst>
      <p:ext uri="{BB962C8B-B14F-4D97-AF65-F5344CB8AC3E}">
        <p14:creationId xmlns:p14="http://schemas.microsoft.com/office/powerpoint/2010/main" val="1066844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3600" b="1" dirty="0" smtClean="0"/>
              <a:t>Concerns </a:t>
            </a:r>
            <a:r>
              <a:rPr lang="en-CA" sz="3600" b="1" dirty="0"/>
              <a:t>About Formal PD </a:t>
            </a:r>
            <a:r>
              <a:rPr lang="en-US" sz="3600" dirty="0"/>
              <a:t/>
            </a:r>
            <a:br>
              <a:rPr lang="en-US" sz="3600" dirty="0"/>
            </a:br>
            <a:endParaRPr lang="en-US" sz="3600" dirty="0"/>
          </a:p>
        </p:txBody>
      </p:sp>
      <p:sp>
        <p:nvSpPr>
          <p:cNvPr id="3" name="Content Placeholder 2"/>
          <p:cNvSpPr>
            <a:spLocks noGrp="1"/>
          </p:cNvSpPr>
          <p:nvPr>
            <p:ph sz="quarter" idx="1"/>
          </p:nvPr>
        </p:nvSpPr>
        <p:spPr/>
        <p:txBody>
          <a:bodyPr>
            <a:normAutofit fontScale="92500"/>
          </a:bodyPr>
          <a:lstStyle/>
          <a:p>
            <a:pPr marL="0" indent="0">
              <a:buNone/>
            </a:pPr>
            <a:r>
              <a:rPr lang="en-CA" b="1" i="1" dirty="0" smtClean="0"/>
              <a:t>a</a:t>
            </a:r>
            <a:r>
              <a:rPr lang="en-CA" b="1" i="1" dirty="0"/>
              <a:t>. Not enough teacher voice and choice </a:t>
            </a:r>
            <a:endParaRPr lang="en-US" dirty="0"/>
          </a:p>
          <a:p>
            <a:pPr marL="0" indent="0">
              <a:buNone/>
            </a:pPr>
            <a:r>
              <a:rPr lang="en-CA" dirty="0"/>
              <a:t> “If we gave teachers opportunities to learn about areas of professional development </a:t>
            </a:r>
            <a:r>
              <a:rPr lang="en-CA" i="1" dirty="0"/>
              <a:t>they</a:t>
            </a:r>
            <a:r>
              <a:rPr lang="en-CA" dirty="0"/>
              <a:t> feel are needed, whether as a whole school, a grade team, or an individual, I think it would be much better.</a:t>
            </a:r>
            <a:r>
              <a:rPr lang="en-CA" dirty="0" smtClean="0"/>
              <a:t>”</a:t>
            </a:r>
            <a:endParaRPr lang="en-US" dirty="0"/>
          </a:p>
          <a:p>
            <a:pPr marL="0" indent="0">
              <a:buNone/>
            </a:pPr>
            <a:r>
              <a:rPr lang="en-CA" b="1" i="1" dirty="0" smtClean="0"/>
              <a:t>b</a:t>
            </a:r>
            <a:r>
              <a:rPr lang="en-CA" b="1" i="1" dirty="0"/>
              <a:t>. Too much focus on system initiatives and test preparation</a:t>
            </a:r>
            <a:endParaRPr lang="en-US" dirty="0"/>
          </a:p>
          <a:p>
            <a:pPr marL="0" indent="0">
              <a:buNone/>
            </a:pPr>
            <a:r>
              <a:rPr lang="en-CA" dirty="0"/>
              <a:t>“I found [the coaching] very prescriptive and formulaic, just a matter of getting students ready for the standardized test, teaching them how to answer a question.” </a:t>
            </a:r>
            <a:endParaRPr lang="en-US" dirty="0"/>
          </a:p>
        </p:txBody>
      </p:sp>
    </p:spTree>
    <p:extLst>
      <p:ext uri="{BB962C8B-B14F-4D97-AF65-F5344CB8AC3E}">
        <p14:creationId xmlns:p14="http://schemas.microsoft.com/office/powerpoint/2010/main" val="3492271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4000" b="1" dirty="0" smtClean="0"/>
              <a:t>Learning During </a:t>
            </a:r>
            <a:r>
              <a:rPr lang="en-CA" sz="4000" b="1" dirty="0"/>
              <a:t>Their First Eight Years</a:t>
            </a:r>
            <a:r>
              <a:rPr lang="en-CA" sz="4000" dirty="0"/>
              <a:t> </a:t>
            </a:r>
            <a:r>
              <a:rPr lang="en-US" dirty="0"/>
              <a:t/>
            </a:r>
            <a:br>
              <a:rPr lang="en-US" dirty="0"/>
            </a:br>
            <a:endParaRPr lang="en-US" dirty="0"/>
          </a:p>
        </p:txBody>
      </p:sp>
      <p:sp>
        <p:nvSpPr>
          <p:cNvPr id="3" name="Content Placeholder 2"/>
          <p:cNvSpPr>
            <a:spLocks noGrp="1"/>
          </p:cNvSpPr>
          <p:nvPr>
            <p:ph sz="quarter" idx="1"/>
          </p:nvPr>
        </p:nvSpPr>
        <p:spPr/>
        <p:txBody>
          <a:bodyPr/>
          <a:lstStyle/>
          <a:p>
            <a:pPr lvl="0"/>
            <a:r>
              <a:rPr lang="en-CA" dirty="0" smtClean="0"/>
              <a:t>they </a:t>
            </a:r>
            <a:r>
              <a:rPr lang="en-CA" dirty="0"/>
              <a:t>are intelligent, caring, educated</a:t>
            </a:r>
            <a:endParaRPr lang="en-US" dirty="0"/>
          </a:p>
          <a:p>
            <a:pPr lvl="0"/>
            <a:r>
              <a:rPr lang="en-CA" dirty="0"/>
              <a:t>they have a lot of incentive to get it right</a:t>
            </a:r>
            <a:endParaRPr lang="en-US" dirty="0"/>
          </a:p>
          <a:p>
            <a:pPr lvl="0"/>
            <a:r>
              <a:rPr lang="en-CA" dirty="0"/>
              <a:t>they have a large “sample” to observe and “experiment” with  </a:t>
            </a:r>
            <a:endParaRPr lang="en-US" dirty="0"/>
          </a:p>
          <a:p>
            <a:endParaRPr lang="en-US" dirty="0"/>
          </a:p>
        </p:txBody>
      </p:sp>
    </p:spTree>
    <p:extLst>
      <p:ext uri="{BB962C8B-B14F-4D97-AF65-F5344CB8AC3E}">
        <p14:creationId xmlns:p14="http://schemas.microsoft.com/office/powerpoint/2010/main" val="4009042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3600" b="1" dirty="0"/>
              <a:t>Most Teacher Learning Happens Informally</a:t>
            </a:r>
            <a:r>
              <a:rPr lang="en-US" sz="3600" dirty="0"/>
              <a:t/>
            </a:r>
            <a:br>
              <a:rPr lang="en-US" sz="3600" dirty="0"/>
            </a:br>
            <a:endParaRPr lang="en-US" sz="3600" dirty="0"/>
          </a:p>
        </p:txBody>
      </p:sp>
      <p:sp>
        <p:nvSpPr>
          <p:cNvPr id="3" name="Content Placeholder 2"/>
          <p:cNvSpPr>
            <a:spLocks noGrp="1"/>
          </p:cNvSpPr>
          <p:nvPr>
            <p:ph sz="quarter" idx="1"/>
          </p:nvPr>
        </p:nvSpPr>
        <p:spPr/>
        <p:txBody>
          <a:bodyPr/>
          <a:lstStyle/>
          <a:p>
            <a:pPr lvl="0"/>
            <a:r>
              <a:rPr lang="en-CA" dirty="0" smtClean="0"/>
              <a:t>abundant </a:t>
            </a:r>
            <a:r>
              <a:rPr lang="en-CA" dirty="0"/>
              <a:t>opportunities for informal learning  </a:t>
            </a:r>
            <a:endParaRPr lang="en-US" dirty="0"/>
          </a:p>
          <a:p>
            <a:pPr lvl="0"/>
            <a:r>
              <a:rPr lang="en-CA" dirty="0"/>
              <a:t>very limited opportunities for formal PD </a:t>
            </a:r>
            <a:endParaRPr lang="en-US" dirty="0"/>
          </a:p>
          <a:p>
            <a:pPr lvl="0"/>
            <a:r>
              <a:rPr lang="en-CA" dirty="0"/>
              <a:t>often poor topic selection and pedagogy in PD</a:t>
            </a:r>
            <a:endParaRPr lang="en-US" dirty="0"/>
          </a:p>
          <a:p>
            <a:endParaRPr lang="en-US" dirty="0"/>
          </a:p>
        </p:txBody>
      </p:sp>
    </p:spTree>
    <p:extLst>
      <p:ext uri="{BB962C8B-B14F-4D97-AF65-F5344CB8AC3E}">
        <p14:creationId xmlns:p14="http://schemas.microsoft.com/office/powerpoint/2010/main" val="2656896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3200" b="1" dirty="0"/>
              <a:t>Formal PD Needs To Build on Teachers’ Knowledge and Be Less Top-Down</a:t>
            </a:r>
            <a:r>
              <a:rPr lang="en-US" sz="3200" dirty="0"/>
              <a:t/>
            </a:r>
            <a:br>
              <a:rPr lang="en-US" sz="3200" dirty="0"/>
            </a:br>
            <a:endParaRPr lang="en-US" sz="3200" dirty="0"/>
          </a:p>
        </p:txBody>
      </p:sp>
      <p:sp>
        <p:nvSpPr>
          <p:cNvPr id="3" name="Content Placeholder 2"/>
          <p:cNvSpPr>
            <a:spLocks noGrp="1"/>
          </p:cNvSpPr>
          <p:nvPr>
            <p:ph sz="quarter" idx="1"/>
          </p:nvPr>
        </p:nvSpPr>
        <p:spPr/>
        <p:txBody>
          <a:bodyPr/>
          <a:lstStyle/>
          <a:p>
            <a:pPr marL="0" indent="0">
              <a:buNone/>
            </a:pPr>
            <a:r>
              <a:rPr lang="en-CA" dirty="0" smtClean="0"/>
              <a:t>“</a:t>
            </a:r>
            <a:r>
              <a:rPr lang="en-CA" dirty="0"/>
              <a:t>[When] teacher learning is…imposed from above by the government or by principals, it often doesn’t work. It’s like with kids, when you’re always telling them exactly what to do and how to do it, the motivation isn’t there.</a:t>
            </a:r>
            <a:r>
              <a:rPr lang="en-CA" dirty="0" smtClean="0"/>
              <a:t>”</a:t>
            </a:r>
            <a:endParaRPr lang="en-US" dirty="0"/>
          </a:p>
        </p:txBody>
      </p:sp>
    </p:spTree>
    <p:extLst>
      <p:ext uri="{BB962C8B-B14F-4D97-AF65-F5344CB8AC3E}">
        <p14:creationId xmlns:p14="http://schemas.microsoft.com/office/powerpoint/2010/main" val="899877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4000" b="1" dirty="0"/>
              <a:t>ITE Can Support Ongoing Teacher Learning</a:t>
            </a:r>
            <a:r>
              <a:rPr lang="en-CA" sz="4000" dirty="0"/>
              <a:t> </a:t>
            </a:r>
            <a:r>
              <a:rPr lang="en-US" dirty="0"/>
              <a:t/>
            </a:r>
            <a:br>
              <a:rPr lang="en-US" dirty="0"/>
            </a:br>
            <a:endParaRPr lang="en-US" dirty="0"/>
          </a:p>
        </p:txBody>
      </p:sp>
      <p:sp>
        <p:nvSpPr>
          <p:cNvPr id="3" name="Content Placeholder 2"/>
          <p:cNvSpPr>
            <a:spLocks noGrp="1"/>
          </p:cNvSpPr>
          <p:nvPr>
            <p:ph sz="quarter" idx="1"/>
          </p:nvPr>
        </p:nvSpPr>
        <p:spPr/>
        <p:txBody>
          <a:bodyPr>
            <a:normAutofit/>
          </a:bodyPr>
          <a:lstStyle/>
          <a:p>
            <a:pPr marL="0" indent="0">
              <a:buNone/>
            </a:pPr>
            <a:r>
              <a:rPr lang="en-CA" dirty="0" smtClean="0"/>
              <a:t>“</a:t>
            </a:r>
            <a:r>
              <a:rPr lang="en-CA" dirty="0"/>
              <a:t>[ITE should be seen as] laying a foundation...and preparing novices to learn in and from their practice." (</a:t>
            </a:r>
            <a:r>
              <a:rPr lang="en-CA" dirty="0" err="1"/>
              <a:t>Feiman-Nemser</a:t>
            </a:r>
            <a:r>
              <a:rPr lang="en-CA" dirty="0"/>
              <a:t>, 2001, p. 1016). </a:t>
            </a:r>
            <a:endParaRPr lang="en-US" dirty="0"/>
          </a:p>
          <a:p>
            <a:r>
              <a:rPr lang="en-CA" dirty="0"/>
              <a:t>In ITE we need to study: </a:t>
            </a:r>
            <a:endParaRPr lang="en-US" dirty="0"/>
          </a:p>
          <a:p>
            <a:pPr lvl="0"/>
            <a:r>
              <a:rPr lang="en-CA" dirty="0"/>
              <a:t>Challenges of teaching</a:t>
            </a:r>
            <a:endParaRPr lang="en-US" dirty="0"/>
          </a:p>
          <a:p>
            <a:pPr lvl="0"/>
            <a:r>
              <a:rPr lang="en-CA" dirty="0"/>
              <a:t>How much still needs to be learned</a:t>
            </a:r>
            <a:endParaRPr lang="en-US" dirty="0"/>
          </a:p>
          <a:p>
            <a:pPr lvl="0"/>
            <a:r>
              <a:rPr lang="en-CA" dirty="0"/>
              <a:t>Methods of ongoing learning, especially informal</a:t>
            </a:r>
            <a:endParaRPr lang="en-US" dirty="0"/>
          </a:p>
          <a:p>
            <a:pPr lvl="0"/>
            <a:r>
              <a:rPr lang="en-CA" dirty="0"/>
              <a:t>A vision of teaching: realistic, integrated, flexible</a:t>
            </a:r>
            <a:endParaRPr lang="en-US" dirty="0"/>
          </a:p>
          <a:p>
            <a:endParaRPr lang="en-US" dirty="0"/>
          </a:p>
        </p:txBody>
      </p:sp>
    </p:spTree>
    <p:extLst>
      <p:ext uri="{BB962C8B-B14F-4D97-AF65-F5344CB8AC3E}">
        <p14:creationId xmlns:p14="http://schemas.microsoft.com/office/powerpoint/2010/main" val="2980659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93900" y="0"/>
            <a:ext cx="5143500" cy="6858000"/>
          </a:xfrm>
          <a:prstGeom prst="rect">
            <a:avLst/>
          </a:prstGeom>
        </p:spPr>
      </p:pic>
    </p:spTree>
    <p:extLst>
      <p:ext uri="{BB962C8B-B14F-4D97-AF65-F5344CB8AC3E}">
        <p14:creationId xmlns:p14="http://schemas.microsoft.com/office/powerpoint/2010/main" val="2266046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2013" y="766732"/>
            <a:ext cx="7319297" cy="3477875"/>
          </a:xfrm>
          <a:prstGeom prst="rect">
            <a:avLst/>
          </a:prstGeom>
        </p:spPr>
        <p:txBody>
          <a:bodyPr wrap="square">
            <a:spAutoFit/>
          </a:bodyPr>
          <a:lstStyle/>
          <a:p>
            <a:r>
              <a:rPr lang="en-US" sz="4400" i="1" dirty="0" smtClean="0">
                <a:solidFill>
                  <a:srgbClr val="FF6600"/>
                </a:solidFill>
              </a:rPr>
              <a:t>Growing </a:t>
            </a:r>
            <a:r>
              <a:rPr lang="en-US" sz="4400" i="1" dirty="0">
                <a:solidFill>
                  <a:srgbClr val="FF6600"/>
                </a:solidFill>
              </a:rPr>
              <a:t>as a teacher: Goals and pathways of ongoing teacher </a:t>
            </a:r>
            <a:r>
              <a:rPr lang="en-US" sz="4400" i="1" dirty="0" smtClean="0">
                <a:solidFill>
                  <a:srgbClr val="FF6600"/>
                </a:solidFill>
              </a:rPr>
              <a:t>learning</a:t>
            </a:r>
            <a:endParaRPr lang="en-US" sz="4400" i="1" dirty="0">
              <a:solidFill>
                <a:srgbClr val="FF6600"/>
              </a:solidFill>
            </a:endParaRPr>
          </a:p>
          <a:p>
            <a:endParaRPr lang="en-US" sz="4400" i="1" dirty="0" smtClean="0">
              <a:solidFill>
                <a:srgbClr val="FF6600"/>
              </a:solidFill>
            </a:endParaRPr>
          </a:p>
          <a:p>
            <a:r>
              <a:rPr lang="en-US" sz="4400" i="1" dirty="0" smtClean="0">
                <a:solidFill>
                  <a:srgbClr val="FF6600"/>
                </a:solidFill>
              </a:rPr>
              <a:t>Clive </a:t>
            </a:r>
            <a:r>
              <a:rPr lang="en-US" sz="4400" dirty="0" smtClean="0">
                <a:solidFill>
                  <a:srgbClr val="FF6600"/>
                </a:solidFill>
              </a:rPr>
              <a:t>Beck </a:t>
            </a:r>
            <a:r>
              <a:rPr lang="en-US" sz="4400" dirty="0">
                <a:solidFill>
                  <a:srgbClr val="FF6600"/>
                </a:solidFill>
              </a:rPr>
              <a:t>&amp; </a:t>
            </a:r>
            <a:r>
              <a:rPr lang="en-US" sz="4400" dirty="0" smtClean="0">
                <a:solidFill>
                  <a:srgbClr val="FF6600"/>
                </a:solidFill>
              </a:rPr>
              <a:t>Clare Kosnik</a:t>
            </a:r>
            <a:endParaRPr lang="en-US" sz="4400" dirty="0">
              <a:solidFill>
                <a:srgbClr val="FF6600"/>
              </a:solidFill>
            </a:endParaRPr>
          </a:p>
        </p:txBody>
      </p:sp>
      <p:sp>
        <p:nvSpPr>
          <p:cNvPr id="6" name="Title 5"/>
          <p:cNvSpPr>
            <a:spLocks noGrp="1"/>
          </p:cNvSpPr>
          <p:nvPr>
            <p:ph type="ctrTitle"/>
          </p:nvPr>
        </p:nvSpPr>
        <p:spPr/>
        <p:txBody>
          <a:bodyPr/>
          <a:lstStyle/>
          <a:p>
            <a:r>
              <a:rPr lang="en-US" dirty="0">
                <a:solidFill>
                  <a:srgbClr val="FF6600"/>
                </a:solidFill>
              </a:rPr>
              <a:t>Sense Publishers</a:t>
            </a:r>
            <a:r>
              <a:rPr lang="en-US" i="1" dirty="0">
                <a:solidFill>
                  <a:srgbClr val="FF6600"/>
                </a:solidFill>
              </a:rPr>
              <a:t>. </a:t>
            </a:r>
            <a:endParaRPr lang="en-US" dirty="0"/>
          </a:p>
        </p:txBody>
      </p:sp>
      <p:sp>
        <p:nvSpPr>
          <p:cNvPr id="7" name="Subtitle 6"/>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68384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6D1705"/>
                </a:solidFill>
              </a:rPr>
              <a:t>Stay connected: </a:t>
            </a:r>
            <a:r>
              <a:rPr lang="en-US" b="1" dirty="0">
                <a:solidFill>
                  <a:srgbClr val="6D1705"/>
                </a:solidFill>
              </a:rPr>
              <a:t/>
            </a:r>
            <a:br>
              <a:rPr lang="en-US" b="1" dirty="0">
                <a:solidFill>
                  <a:srgbClr val="6D1705"/>
                </a:solidFill>
              </a:rPr>
            </a:br>
            <a:endParaRPr lang="en-US" dirty="0"/>
          </a:p>
        </p:txBody>
      </p:sp>
      <p:sp>
        <p:nvSpPr>
          <p:cNvPr id="3" name="Content Placeholder 2"/>
          <p:cNvSpPr>
            <a:spLocks noGrp="1"/>
          </p:cNvSpPr>
          <p:nvPr>
            <p:ph sz="quarter" idx="1"/>
          </p:nvPr>
        </p:nvSpPr>
        <p:spPr/>
        <p:txBody>
          <a:bodyPr/>
          <a:lstStyle/>
          <a:p>
            <a:pPr marL="0" indent="0" algn="ctr">
              <a:buNone/>
            </a:pPr>
            <a:endParaRPr lang="en-US" sz="2800" b="1" dirty="0" smtClean="0">
              <a:solidFill>
                <a:srgbClr val="6D1705"/>
              </a:solidFill>
              <a:hlinkClick r:id="rId2"/>
            </a:endParaRPr>
          </a:p>
          <a:p>
            <a:pPr marL="0" indent="0" algn="ctr">
              <a:buNone/>
            </a:pPr>
            <a:endParaRPr lang="en-US" sz="2800" b="1" dirty="0">
              <a:solidFill>
                <a:srgbClr val="6D1705"/>
              </a:solidFill>
              <a:hlinkClick r:id="rId2"/>
            </a:endParaRPr>
          </a:p>
          <a:p>
            <a:pPr marL="0" indent="0" algn="ctr">
              <a:buNone/>
            </a:pPr>
            <a:r>
              <a:rPr lang="en-US" sz="4400" b="1" dirty="0" smtClean="0">
                <a:solidFill>
                  <a:srgbClr val="FF6600"/>
                </a:solidFill>
                <a:hlinkClick r:id="rId2"/>
              </a:rPr>
              <a:t>www.literacyteaching.net</a:t>
            </a:r>
            <a:r>
              <a:rPr lang="en-US" sz="4400" b="1" dirty="0" smtClean="0">
                <a:solidFill>
                  <a:srgbClr val="FF6600"/>
                </a:solidFill>
              </a:rPr>
              <a:t> </a:t>
            </a:r>
            <a:endParaRPr lang="en-US" sz="4400" b="1" dirty="0">
              <a:solidFill>
                <a:srgbClr val="FF6600"/>
              </a:solidFill>
            </a:endParaRPr>
          </a:p>
          <a:p>
            <a:endParaRPr lang="en-US" dirty="0"/>
          </a:p>
        </p:txBody>
      </p:sp>
    </p:spTree>
    <p:extLst>
      <p:ext uri="{BB962C8B-B14F-4D97-AF65-F5344CB8AC3E}">
        <p14:creationId xmlns:p14="http://schemas.microsoft.com/office/powerpoint/2010/main" val="21529384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63</TotalTime>
  <Words>702</Words>
  <Application>Microsoft Macintosh PowerPoint</Application>
  <PresentationFormat>On-screen Show (4:3)</PresentationFormat>
  <Paragraphs>78</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Median</vt:lpstr>
      <vt:lpstr>ONGOING TEACHER LEARNING: A STUDY OF TEACHERS  OVER THEIR INITIAL 8 YEARS Clive Beck, Clare Kosnik, Tiffany Harris, Belinda Longe, Monica McGlynn-Stewart, Julie Middleton, and Elizabeth Rosales    </vt:lpstr>
      <vt:lpstr>OUR LONGITUDINAL STUDY OF TEACHERS </vt:lpstr>
      <vt:lpstr>STUDY QUESTIONS 1. How do teachers’ views and practices change over time? 2. What are the main factors? 3. How can PD and ITE support continued teacher growth? </vt:lpstr>
      <vt:lpstr> Teachers Preferred Informal Professional Learning Activities  </vt:lpstr>
      <vt:lpstr>Informal Professional Learning Continued</vt:lpstr>
      <vt:lpstr> The Teachers Learned Most By Informal Means  </vt:lpstr>
      <vt:lpstr>Sources of Informal Learning </vt:lpstr>
      <vt:lpstr>Sources of Informal Learning Continued</vt:lpstr>
      <vt:lpstr> Formal PD Activities  </vt:lpstr>
      <vt:lpstr>Concerns About Formal PD  </vt:lpstr>
      <vt:lpstr>Learning During Their First Eight Years  </vt:lpstr>
      <vt:lpstr>Most Teacher Learning Happens Informally </vt:lpstr>
      <vt:lpstr>Formal PD Needs To Build on Teachers’ Knowledge and Be Less Top-Down </vt:lpstr>
      <vt:lpstr>ITE Can Support Ongoing Teacher Learning  </vt:lpstr>
      <vt:lpstr>PowerPoint Presentation</vt:lpstr>
      <vt:lpstr>Sense Publishers. </vt:lpstr>
      <vt:lpstr>Stay connected:  </vt:lpstr>
    </vt:vector>
  </TitlesOfParts>
  <Company>oise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ONGOING TEACHER LEARNING: A STUDY OF TEACHERS  OVER THEIR INITIAL 8 YEARS </dc:title>
  <dc:creator>clare kosnik</dc:creator>
  <cp:lastModifiedBy>clare kosnik</cp:lastModifiedBy>
  <cp:revision>7</cp:revision>
  <dcterms:created xsi:type="dcterms:W3CDTF">2014-03-26T13:50:00Z</dcterms:created>
  <dcterms:modified xsi:type="dcterms:W3CDTF">2014-03-26T14:53:10Z</dcterms:modified>
</cp:coreProperties>
</file>