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3" r:id="rId1"/>
  </p:sldMasterIdLst>
  <p:notesMasterIdLst>
    <p:notesMasterId r:id="rId20"/>
  </p:notesMasterIdLst>
  <p:handoutMasterIdLst>
    <p:handoutMasterId r:id="rId21"/>
  </p:handoutMasterIdLst>
  <p:sldIdLst>
    <p:sldId id="256" r:id="rId2"/>
    <p:sldId id="276" r:id="rId3"/>
    <p:sldId id="258" r:id="rId4"/>
    <p:sldId id="261" r:id="rId5"/>
    <p:sldId id="259" r:id="rId6"/>
    <p:sldId id="270" r:id="rId7"/>
    <p:sldId id="260" r:id="rId8"/>
    <p:sldId id="262" r:id="rId9"/>
    <p:sldId id="274" r:id="rId10"/>
    <p:sldId id="263" r:id="rId11"/>
    <p:sldId id="266" r:id="rId12"/>
    <p:sldId id="275" r:id="rId13"/>
    <p:sldId id="267" r:id="rId14"/>
    <p:sldId id="268" r:id="rId15"/>
    <p:sldId id="269" r:id="rId16"/>
    <p:sldId id="271" r:id="rId17"/>
    <p:sldId id="273" r:id="rId18"/>
    <p:sldId id="272" r:id="rId1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141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1A4D6A34-EDB1-4071-991B-1EE2AF459EB6}" type="datetimeFigureOut">
              <a:rPr lang="en-CA" smtClean="0"/>
              <a:t>2014-04-05</a:t>
            </a:fld>
            <a:endParaRPr lang="en-CA"/>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BD677DC7-32F8-426F-A248-29C62DFAC482}" type="slidenum">
              <a:rPr lang="en-CA" smtClean="0"/>
              <a:t>‹#›</a:t>
            </a:fld>
            <a:endParaRPr lang="en-CA"/>
          </a:p>
        </p:txBody>
      </p:sp>
    </p:spTree>
    <p:extLst>
      <p:ext uri="{BB962C8B-B14F-4D97-AF65-F5344CB8AC3E}">
        <p14:creationId xmlns:p14="http://schemas.microsoft.com/office/powerpoint/2010/main" val="2100437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0BCC3DA8-33A2-D24F-8C39-825EF6ABB5BC}" type="datetimeFigureOut">
              <a:rPr lang="en-US" smtClean="0"/>
              <a:t>2014-04-05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C941973F-F8AD-EA48-84C1-979EED7CB554}" type="slidenum">
              <a:rPr lang="en-US" smtClean="0"/>
              <a:t>‹#›</a:t>
            </a:fld>
            <a:endParaRPr lang="en-US"/>
          </a:p>
        </p:txBody>
      </p:sp>
    </p:spTree>
    <p:extLst>
      <p:ext uri="{BB962C8B-B14F-4D97-AF65-F5344CB8AC3E}">
        <p14:creationId xmlns:p14="http://schemas.microsoft.com/office/powerpoint/2010/main" val="783258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Team </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1</a:t>
            </a:fld>
            <a:endParaRPr lang="en-US"/>
          </a:p>
        </p:txBody>
      </p:sp>
    </p:spTree>
    <p:extLst>
      <p:ext uri="{BB962C8B-B14F-4D97-AF65-F5344CB8AC3E}">
        <p14:creationId xmlns:p14="http://schemas.microsoft.com/office/powerpoint/2010/main" val="148070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2</a:t>
            </a:fld>
            <a:endParaRPr lang="en-US"/>
          </a:p>
        </p:txBody>
      </p:sp>
    </p:spTree>
    <p:extLst>
      <p:ext uri="{BB962C8B-B14F-4D97-AF65-F5344CB8AC3E}">
        <p14:creationId xmlns:p14="http://schemas.microsoft.com/office/powerpoint/2010/main" val="201829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Large scale,</a:t>
            </a:r>
            <a:r>
              <a:rPr lang="en-US" baseline="0" dirty="0" smtClean="0"/>
              <a:t> multi-year study </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3</a:t>
            </a:fld>
            <a:endParaRPr lang="en-US"/>
          </a:p>
        </p:txBody>
      </p:sp>
    </p:spTree>
    <p:extLst>
      <p:ext uri="{BB962C8B-B14F-4D97-AF65-F5344CB8AC3E}">
        <p14:creationId xmlns:p14="http://schemas.microsoft.com/office/powerpoint/2010/main" val="886270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Importance of literacy </a:t>
            </a:r>
            <a:r>
              <a:rPr lang="en-US" baseline="0" dirty="0" smtClean="0"/>
              <a:t> - often referred to as the currency of schooling and life </a:t>
            </a:r>
          </a:p>
          <a:p>
            <a:r>
              <a:rPr lang="en-US" baseline="0" dirty="0" smtClean="0"/>
              <a:t>Impact of low literacy skills</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4</a:t>
            </a:fld>
            <a:endParaRPr lang="en-US"/>
          </a:p>
        </p:txBody>
      </p:sp>
    </p:spTree>
    <p:extLst>
      <p:ext uri="{BB962C8B-B14F-4D97-AF65-F5344CB8AC3E}">
        <p14:creationId xmlns:p14="http://schemas.microsoft.com/office/powerpoint/2010/main" val="1499258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Decided to study 8 participants in depth but many of the others in our sample had very strong commitment to social justice issues </a:t>
            </a:r>
          </a:p>
          <a:p>
            <a:r>
              <a:rPr lang="en-US" dirty="0" smtClean="0"/>
              <a:t>Chose</a:t>
            </a:r>
            <a:r>
              <a:rPr lang="en-US" baseline="0" dirty="0" smtClean="0"/>
              <a:t> these 8 based on three criteria</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5</a:t>
            </a:fld>
            <a:endParaRPr lang="en-US"/>
          </a:p>
        </p:txBody>
      </p:sp>
    </p:spTree>
    <p:extLst>
      <p:ext uri="{BB962C8B-B14F-4D97-AF65-F5344CB8AC3E}">
        <p14:creationId xmlns:p14="http://schemas.microsoft.com/office/powerpoint/2010/main" val="1482565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Lewison</a:t>
            </a:r>
            <a:r>
              <a:rPr lang="en-US" dirty="0" smtClean="0"/>
              <a:t>, Leland and </a:t>
            </a:r>
            <a:r>
              <a:rPr lang="en-US" dirty="0" err="1" smtClean="0"/>
              <a:t>Harste</a:t>
            </a:r>
            <a:r>
              <a:rPr lang="en-US" dirty="0" smtClean="0"/>
              <a:t> identified 4 features of a critical in book Creating critical classrooms</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6</a:t>
            </a:fld>
            <a:endParaRPr lang="en-US"/>
          </a:p>
        </p:txBody>
      </p:sp>
    </p:spTree>
    <p:extLst>
      <p:ext uri="{BB962C8B-B14F-4D97-AF65-F5344CB8AC3E}">
        <p14:creationId xmlns:p14="http://schemas.microsoft.com/office/powerpoint/2010/main" val="154109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18">
              <a:defRPr/>
            </a:pPr>
            <a:r>
              <a:rPr lang="en-CA" dirty="0"/>
              <a:t>[Initially] I talk a lot about English Language Arts without talking about race and culture  … the identity of your students is very likely not your identity, particularly in urban schools. And  [then] we </a:t>
            </a:r>
            <a:r>
              <a:rPr lang="en-CA" dirty="0" err="1"/>
              <a:t>Delpit</a:t>
            </a:r>
            <a:r>
              <a:rPr lang="en-CA" dirty="0"/>
              <a:t> it and it is a hard conversation every year. They are scared, they feel vulnerable. I try to broker this conversation. I'm a white, gay man in front of you talking about all of this stuff. How do we position ourselves in the classroom? How do our own identities inform our teaching practices? Some of them are terrified. I've had a class where ironically, here we are, talking about race and identity in the classroom and all of the people of colour in my class did not talk. So we are reading the silence … Even in our class where we have all this safe space there is stuff going on. And then I have to say what's that? What just happened here? </a:t>
            </a:r>
            <a:endParaRPr lang="en-US" dirty="0"/>
          </a:p>
          <a:p>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7</a:t>
            </a:fld>
            <a:endParaRPr lang="en-US"/>
          </a:p>
        </p:txBody>
      </p:sp>
    </p:spTree>
    <p:extLst>
      <p:ext uri="{BB962C8B-B14F-4D97-AF65-F5344CB8AC3E}">
        <p14:creationId xmlns:p14="http://schemas.microsoft.com/office/powerpoint/2010/main" val="2283472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18">
              <a:defRPr/>
            </a:pPr>
            <a:r>
              <a:rPr lang="en-US" dirty="0"/>
              <a:t>So our aim I think…is not simply to prepare beginning teachers for whatever the particular curricular or pedagogic demands of policy [are] here now are, but for a lifetime in teaching, and [this] does involve them being able to be both critical of initiatives that are thrust on them, and creative in their approaches. </a:t>
            </a:r>
          </a:p>
          <a:p>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8</a:t>
            </a:fld>
            <a:endParaRPr lang="en-US"/>
          </a:p>
        </p:txBody>
      </p:sp>
    </p:spTree>
    <p:extLst>
      <p:ext uri="{BB962C8B-B14F-4D97-AF65-F5344CB8AC3E}">
        <p14:creationId xmlns:p14="http://schemas.microsoft.com/office/powerpoint/2010/main" val="652668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finding that</a:t>
            </a:r>
            <a:r>
              <a:rPr lang="en-US" baseline="0" dirty="0" smtClean="0"/>
              <a:t> probably knew somewhat intuitively but not to the extent expressed by </a:t>
            </a:r>
            <a:r>
              <a:rPr lang="en-US" baseline="0" dirty="0" smtClean="0"/>
              <a:t>participants</a:t>
            </a:r>
          </a:p>
          <a:p>
            <a:r>
              <a:rPr lang="en-US" baseline="0" dirty="0" smtClean="0"/>
              <a:t>Timeline of turning points</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9</a:t>
            </a:fld>
            <a:endParaRPr lang="en-US"/>
          </a:p>
        </p:txBody>
      </p:sp>
    </p:spTree>
    <p:extLst>
      <p:ext uri="{BB962C8B-B14F-4D97-AF65-F5344CB8AC3E}">
        <p14:creationId xmlns:p14="http://schemas.microsoft.com/office/powerpoint/2010/main" val="520473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life experiences emerged immediately – turning</a:t>
            </a:r>
            <a:r>
              <a:rPr lang="en-US" baseline="0" dirty="0" smtClean="0"/>
              <a:t> points questions</a:t>
            </a:r>
            <a:endParaRPr lang="en-US" dirty="0" smtClean="0"/>
          </a:p>
          <a:p>
            <a:r>
              <a:rPr lang="en-US" dirty="0" smtClean="0"/>
              <a:t>ESL, poor student, lived</a:t>
            </a:r>
            <a:r>
              <a:rPr lang="en-US" baseline="0" dirty="0" smtClean="0"/>
              <a:t> in poverty</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10</a:t>
            </a:fld>
            <a:endParaRPr lang="en-US"/>
          </a:p>
        </p:txBody>
      </p:sp>
    </p:spTree>
    <p:extLst>
      <p:ext uri="{BB962C8B-B14F-4D97-AF65-F5344CB8AC3E}">
        <p14:creationId xmlns:p14="http://schemas.microsoft.com/office/powerpoint/2010/main" val="3473729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Powerful</a:t>
            </a:r>
            <a:r>
              <a:rPr lang="en-US" baseline="0" dirty="0" smtClean="0"/>
              <a:t> experiences as teachers which influenced </a:t>
            </a:r>
          </a:p>
          <a:p>
            <a:r>
              <a:rPr lang="en-US" baseline="0" dirty="0" smtClean="0"/>
              <a:t>Pedagogy – can see direct connection </a:t>
            </a:r>
          </a:p>
          <a:p>
            <a:r>
              <a:rPr lang="en-US" baseline="0" dirty="0" smtClean="0"/>
              <a:t>Not shaped by abstract theory  - life experiences heavily influenced their choices, their graduate studies, work as LTEs</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11</a:t>
            </a:fld>
            <a:endParaRPr lang="en-US"/>
          </a:p>
        </p:txBody>
      </p:sp>
    </p:spTree>
    <p:extLst>
      <p:ext uri="{BB962C8B-B14F-4D97-AF65-F5344CB8AC3E}">
        <p14:creationId xmlns:p14="http://schemas.microsoft.com/office/powerpoint/2010/main" val="4167660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 the richness of these courses one would expect ST to be delighted with the opportunities.</a:t>
            </a:r>
            <a:r>
              <a:rPr lang="en-US" baseline="0" dirty="0" smtClean="0"/>
              <a:t> In 2</a:t>
            </a:r>
            <a:r>
              <a:rPr lang="en-US" baseline="30000" dirty="0" smtClean="0"/>
              <a:t>nd</a:t>
            </a:r>
            <a:r>
              <a:rPr lang="en-US" baseline="0" dirty="0" smtClean="0"/>
              <a:t> interview talked about pedagogy – very impressed – alternative forms of text </a:t>
            </a:r>
          </a:p>
          <a:p>
            <a:r>
              <a:rPr lang="en-US" baseline="0" dirty="0" smtClean="0"/>
              <a:t>Question on how ST react to course took us so by surprise. In </a:t>
            </a:r>
            <a:r>
              <a:rPr lang="en-US" baseline="0" dirty="0" err="1" smtClean="0"/>
              <a:t>Nvivo</a:t>
            </a:r>
            <a:r>
              <a:rPr lang="en-US" baseline="0" dirty="0" smtClean="0"/>
              <a:t> created node – ST do not know what they need</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12</a:t>
            </a:fld>
            <a:endParaRPr lang="en-US"/>
          </a:p>
        </p:txBody>
      </p:sp>
    </p:spTree>
    <p:extLst>
      <p:ext uri="{BB962C8B-B14F-4D97-AF65-F5344CB8AC3E}">
        <p14:creationId xmlns:p14="http://schemas.microsoft.com/office/powerpoint/2010/main" val="791326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were they resistant to? And What form did it take </a:t>
            </a:r>
          </a:p>
          <a:p>
            <a:r>
              <a:rPr lang="en-US" dirty="0" smtClean="0"/>
              <a:t>Critical stance - inquiring</a:t>
            </a:r>
            <a:r>
              <a:rPr lang="en-US" baseline="0" dirty="0" smtClean="0"/>
              <a:t> -- </a:t>
            </a:r>
            <a:r>
              <a:rPr lang="en-US" dirty="0" smtClean="0"/>
              <a:t> ST had been successful but had to  unlearn </a:t>
            </a:r>
          </a:p>
          <a:p>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13</a:t>
            </a:fld>
            <a:endParaRPr lang="en-US"/>
          </a:p>
        </p:txBody>
      </p:sp>
    </p:spTree>
    <p:extLst>
      <p:ext uri="{BB962C8B-B14F-4D97-AF65-F5344CB8AC3E}">
        <p14:creationId xmlns:p14="http://schemas.microsoft.com/office/powerpoint/2010/main" val="1953786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Influence of</a:t>
            </a:r>
            <a:r>
              <a:rPr lang="en-US" baseline="0" dirty="0" smtClean="0"/>
              <a:t> media on ST – just need a better curriculum – </a:t>
            </a:r>
          </a:p>
          <a:p>
            <a:r>
              <a:rPr lang="en-US" baseline="0" dirty="0" smtClean="0"/>
              <a:t>Colin – why do politicians find </a:t>
            </a:r>
            <a:r>
              <a:rPr lang="en-US" baseline="0" smtClean="0"/>
              <a:t>phonics instruction so </a:t>
            </a:r>
            <a:r>
              <a:rPr lang="en-US" baseline="0" dirty="0" smtClean="0"/>
              <a:t>appealing?</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14</a:t>
            </a:fld>
            <a:endParaRPr lang="en-US"/>
          </a:p>
        </p:txBody>
      </p:sp>
    </p:spTree>
    <p:extLst>
      <p:ext uri="{BB962C8B-B14F-4D97-AF65-F5344CB8AC3E}">
        <p14:creationId xmlns:p14="http://schemas.microsoft.com/office/powerpoint/2010/main" val="3494019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Authentic</a:t>
            </a:r>
            <a:r>
              <a:rPr lang="en-US" baseline="0" dirty="0" smtClean="0"/>
              <a:t> experiences – tutoring programs </a:t>
            </a:r>
          </a:p>
          <a:p>
            <a:r>
              <a:rPr lang="en-US" baseline="0" dirty="0" smtClean="0"/>
              <a:t>Yes many ST were happy with courses, stretched them, introduced them many new concepts but the presence of the resistant students was palpable and an underlying tension for our LTEs</a:t>
            </a:r>
            <a:endParaRPr lang="en-US" dirty="0"/>
          </a:p>
        </p:txBody>
      </p:sp>
      <p:sp>
        <p:nvSpPr>
          <p:cNvPr id="4" name="Slide Number Placeholder 3"/>
          <p:cNvSpPr>
            <a:spLocks noGrp="1"/>
          </p:cNvSpPr>
          <p:nvPr>
            <p:ph type="sldNum" sz="quarter" idx="10"/>
          </p:nvPr>
        </p:nvSpPr>
        <p:spPr/>
        <p:txBody>
          <a:bodyPr/>
          <a:lstStyle/>
          <a:p>
            <a:fld id="{C941973F-F8AD-EA48-84C1-979EED7CB554}" type="slidenum">
              <a:rPr lang="en-US" smtClean="0"/>
              <a:t>15</a:t>
            </a:fld>
            <a:endParaRPr lang="en-US"/>
          </a:p>
        </p:txBody>
      </p:sp>
    </p:spTree>
    <p:extLst>
      <p:ext uri="{BB962C8B-B14F-4D97-AF65-F5344CB8AC3E}">
        <p14:creationId xmlns:p14="http://schemas.microsoft.com/office/powerpoint/2010/main" val="818238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CA"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CA"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CA"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CA"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8" name="Date Placeholder 7"/>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9" name="Slide Number Placeholder 8"/>
          <p:cNvSpPr>
            <a:spLocks noGrp="1"/>
          </p:cNvSpPr>
          <p:nvPr>
            <p:ph type="sldNum" sz="quarter" idx="11"/>
          </p:nvPr>
        </p:nvSpPr>
        <p:spPr/>
        <p:txBody>
          <a:bodyPr/>
          <a:lstStyle/>
          <a:p>
            <a:fld id="{DF28FB93-0A08-4E7D-8E63-9EFA29F1E09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CA"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2014-04-05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CA"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F28FB93-0A08-4E7D-8E63-9EFA29F1E093}"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8E36636D-D922-432D-A958-524484B5923D}" type="datetimeFigureOut">
              <a:rPr lang="en-US" smtClean="0"/>
              <a:pPr/>
              <a:t>2014-04-05</a:t>
            </a:fld>
            <a:endParaRPr lang="en-US"/>
          </a:p>
        </p:txBody>
      </p:sp>
    </p:spTree>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iteracyteaching.ne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2133" y="662665"/>
            <a:ext cx="8747139" cy="2525040"/>
          </a:xfrm>
        </p:spPr>
        <p:txBody>
          <a:bodyPr>
            <a:normAutofit fontScale="90000"/>
          </a:bodyPr>
          <a:lstStyle/>
          <a:p>
            <a:r>
              <a:rPr lang="en-US" sz="3200" dirty="0" smtClean="0">
                <a:effectLst/>
              </a:rPr>
              <a:t/>
            </a:r>
            <a:br>
              <a:rPr lang="en-US" sz="3200" dirty="0" smtClean="0">
                <a:effectLst/>
              </a:rPr>
            </a:br>
            <a:r>
              <a:rPr lang="en-US" sz="3200" dirty="0"/>
              <a:t/>
            </a:r>
            <a:br>
              <a:rPr lang="en-US" sz="3200" dirty="0"/>
            </a:br>
            <a:r>
              <a:rPr lang="en-US" sz="4000" dirty="0" smtClean="0"/>
              <a:t>Yo</a:t>
            </a:r>
            <a:r>
              <a:rPr lang="en-US" sz="4000" dirty="0" smtClean="0">
                <a:effectLst/>
              </a:rPr>
              <a:t>u Teach Who You Are:  </a:t>
            </a:r>
            <a:r>
              <a:rPr lang="en-US" sz="4000" dirty="0" smtClean="0"/>
              <a:t>The </a:t>
            </a:r>
            <a:r>
              <a:rPr lang="en-US" sz="4000" dirty="0" smtClean="0">
                <a:effectLst/>
              </a:rPr>
              <a:t>Experiences</a:t>
            </a:r>
            <a:br>
              <a:rPr lang="en-US" sz="4000" dirty="0" smtClean="0">
                <a:effectLst/>
              </a:rPr>
            </a:br>
            <a:r>
              <a:rPr lang="en-US" sz="4000" dirty="0" smtClean="0">
                <a:effectLst/>
              </a:rPr>
              <a:t> and Pedagogies of Literacy/English Teacher Educators Who Have a Critical Stance</a:t>
            </a:r>
            <a:br>
              <a:rPr lang="en-US" sz="4000" dirty="0" smtClean="0">
                <a:effectLst/>
              </a:rPr>
            </a:br>
            <a:r>
              <a:rPr lang="en-US" sz="1800" dirty="0" smtClean="0">
                <a:effectLst/>
              </a:rPr>
              <a:t> </a:t>
            </a:r>
            <a:endParaRPr lang="en-US" sz="1800" dirty="0"/>
          </a:p>
        </p:txBody>
      </p:sp>
      <p:sp>
        <p:nvSpPr>
          <p:cNvPr id="3" name="Subtitle 2"/>
          <p:cNvSpPr>
            <a:spLocks noGrp="1"/>
          </p:cNvSpPr>
          <p:nvPr>
            <p:ph type="subTitle" idx="1"/>
          </p:nvPr>
        </p:nvSpPr>
        <p:spPr>
          <a:xfrm>
            <a:off x="570184" y="3172937"/>
            <a:ext cx="8090817" cy="2062079"/>
          </a:xfrm>
        </p:spPr>
        <p:txBody>
          <a:bodyPr>
            <a:normAutofit/>
          </a:bodyPr>
          <a:lstStyle/>
          <a:p>
            <a:r>
              <a:rPr lang="en-US" sz="2400" dirty="0" smtClean="0">
                <a:solidFill>
                  <a:srgbClr val="000090"/>
                </a:solidFill>
              </a:rPr>
              <a:t>Clare Kosnik, </a:t>
            </a:r>
            <a:r>
              <a:rPr lang="en-US" sz="2400" dirty="0" err="1" smtClean="0">
                <a:solidFill>
                  <a:srgbClr val="000090"/>
                </a:solidFill>
              </a:rPr>
              <a:t>Pooja</a:t>
            </a:r>
            <a:r>
              <a:rPr lang="en-US" sz="2400" dirty="0" smtClean="0">
                <a:solidFill>
                  <a:srgbClr val="000090"/>
                </a:solidFill>
              </a:rPr>
              <a:t> </a:t>
            </a:r>
            <a:r>
              <a:rPr lang="en-US" sz="2400" dirty="0" err="1" smtClean="0">
                <a:solidFill>
                  <a:srgbClr val="000090"/>
                </a:solidFill>
              </a:rPr>
              <a:t>Dharamshi</a:t>
            </a:r>
            <a:r>
              <a:rPr lang="en-US" sz="2400" dirty="0" smtClean="0">
                <a:solidFill>
                  <a:srgbClr val="000090"/>
                </a:solidFill>
              </a:rPr>
              <a:t>, Cathy Miyata, Lydia </a:t>
            </a:r>
            <a:r>
              <a:rPr lang="en-US" sz="2400" dirty="0" err="1" smtClean="0">
                <a:solidFill>
                  <a:srgbClr val="000090"/>
                </a:solidFill>
              </a:rPr>
              <a:t>Menna</a:t>
            </a:r>
            <a:r>
              <a:rPr lang="en-US" sz="2400" dirty="0" smtClean="0">
                <a:solidFill>
                  <a:srgbClr val="000090"/>
                </a:solidFill>
              </a:rPr>
              <a:t>, </a:t>
            </a:r>
            <a:r>
              <a:rPr lang="en-US" sz="2400" dirty="0" err="1" smtClean="0">
                <a:solidFill>
                  <a:srgbClr val="000090"/>
                </a:solidFill>
              </a:rPr>
              <a:t>Yiola</a:t>
            </a:r>
            <a:r>
              <a:rPr lang="en-US" sz="2400" dirty="0" smtClean="0">
                <a:solidFill>
                  <a:srgbClr val="000090"/>
                </a:solidFill>
              </a:rPr>
              <a:t> </a:t>
            </a:r>
            <a:r>
              <a:rPr lang="en-US" sz="2400" dirty="0" err="1" smtClean="0">
                <a:solidFill>
                  <a:srgbClr val="000090"/>
                </a:solidFill>
              </a:rPr>
              <a:t>Cleovoulou</a:t>
            </a:r>
            <a:r>
              <a:rPr lang="en-US" sz="2400" dirty="0" smtClean="0">
                <a:solidFill>
                  <a:srgbClr val="000090"/>
                </a:solidFill>
              </a:rPr>
              <a:t>, and Clive Beck</a:t>
            </a:r>
          </a:p>
          <a:p>
            <a:r>
              <a:rPr lang="en-US" sz="2400" dirty="0" smtClean="0">
                <a:solidFill>
                  <a:srgbClr val="000090"/>
                </a:solidFill>
              </a:rPr>
              <a:t>Ontario Institute for Studies in Education/University of Toronto </a:t>
            </a:r>
          </a:p>
        </p:txBody>
      </p:sp>
    </p:spTree>
    <p:extLst>
      <p:ext uri="{BB962C8B-B14F-4D97-AF65-F5344CB8AC3E}">
        <p14:creationId xmlns:p14="http://schemas.microsoft.com/office/powerpoint/2010/main" val="1695562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12889" y="273032"/>
            <a:ext cx="1685606" cy="2532644"/>
          </a:xfrm>
          <a:prstGeom prst="rect">
            <a:avLst/>
          </a:prstGeom>
        </p:spPr>
      </p:pic>
      <p:pic>
        <p:nvPicPr>
          <p:cNvPr id="3" name="Picture 2"/>
          <p:cNvPicPr>
            <a:picLocks noChangeAspect="1"/>
          </p:cNvPicPr>
          <p:nvPr/>
        </p:nvPicPr>
        <p:blipFill>
          <a:blip r:embed="rId4"/>
          <a:stretch>
            <a:fillRect/>
          </a:stretch>
        </p:blipFill>
        <p:spPr>
          <a:xfrm>
            <a:off x="3313810" y="258433"/>
            <a:ext cx="2465682" cy="2908240"/>
          </a:xfrm>
          <a:prstGeom prst="rect">
            <a:avLst/>
          </a:prstGeom>
        </p:spPr>
      </p:pic>
      <p:pic>
        <p:nvPicPr>
          <p:cNvPr id="4" name="Picture 3"/>
          <p:cNvPicPr>
            <a:picLocks noChangeAspect="1"/>
          </p:cNvPicPr>
          <p:nvPr/>
        </p:nvPicPr>
        <p:blipFill>
          <a:blip r:embed="rId5"/>
          <a:stretch>
            <a:fillRect/>
          </a:stretch>
        </p:blipFill>
        <p:spPr>
          <a:xfrm>
            <a:off x="3434764" y="3881117"/>
            <a:ext cx="2344728" cy="2765577"/>
          </a:xfrm>
          <a:prstGeom prst="rect">
            <a:avLst/>
          </a:prstGeom>
        </p:spPr>
      </p:pic>
      <p:pic>
        <p:nvPicPr>
          <p:cNvPr id="5" name="Picture 4"/>
          <p:cNvPicPr>
            <a:picLocks noChangeAspect="1"/>
          </p:cNvPicPr>
          <p:nvPr/>
        </p:nvPicPr>
        <p:blipFill>
          <a:blip r:embed="rId6"/>
          <a:stretch>
            <a:fillRect/>
          </a:stretch>
        </p:blipFill>
        <p:spPr>
          <a:xfrm>
            <a:off x="737709" y="3460586"/>
            <a:ext cx="1981200" cy="2336800"/>
          </a:xfrm>
          <a:prstGeom prst="rect">
            <a:avLst/>
          </a:prstGeom>
        </p:spPr>
      </p:pic>
      <p:pic>
        <p:nvPicPr>
          <p:cNvPr id="6" name="Picture 5"/>
          <p:cNvPicPr>
            <a:picLocks noChangeAspect="1"/>
          </p:cNvPicPr>
          <p:nvPr/>
        </p:nvPicPr>
        <p:blipFill>
          <a:blip r:embed="rId7"/>
          <a:stretch>
            <a:fillRect/>
          </a:stretch>
        </p:blipFill>
        <p:spPr>
          <a:xfrm>
            <a:off x="6067290" y="2006698"/>
            <a:ext cx="2220830" cy="2622288"/>
          </a:xfrm>
          <a:prstGeom prst="rect">
            <a:avLst/>
          </a:prstGeom>
        </p:spPr>
      </p:pic>
    </p:spTree>
    <p:extLst>
      <p:ext uri="{BB962C8B-B14F-4D97-AF65-F5344CB8AC3E}">
        <p14:creationId xmlns:p14="http://schemas.microsoft.com/office/powerpoint/2010/main" val="310755016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Literacy Teacher Educators</a:t>
            </a:r>
            <a:endParaRPr lang="en-US" dirty="0"/>
          </a:p>
        </p:txBody>
      </p:sp>
      <p:sp>
        <p:nvSpPr>
          <p:cNvPr id="3" name="Content Placeholder 2"/>
          <p:cNvSpPr>
            <a:spLocks noGrp="1"/>
          </p:cNvSpPr>
          <p:nvPr>
            <p:ph idx="1"/>
          </p:nvPr>
        </p:nvSpPr>
        <p:spPr/>
        <p:txBody>
          <a:bodyPr>
            <a:normAutofit/>
          </a:bodyPr>
          <a:lstStyle/>
          <a:p>
            <a:r>
              <a:rPr lang="en-US" sz="2800" dirty="0" smtClean="0"/>
              <a:t>Goals of the study: to </a:t>
            </a:r>
            <a:r>
              <a:rPr lang="en-US" sz="2800" dirty="0"/>
              <a:t>study in depth a group of literacy/English teacher educators, with  attention to their backgrounds, knowledge, research activities, identity, view of current government initiatives, pedagogy, and course goals. </a:t>
            </a:r>
          </a:p>
          <a:p>
            <a:endParaRPr lang="en-US" sz="2800" dirty="0" smtClean="0"/>
          </a:p>
          <a:p>
            <a:r>
              <a:rPr lang="en-US" sz="2800" dirty="0" smtClean="0">
                <a:solidFill>
                  <a:srgbClr val="000090"/>
                </a:solidFill>
              </a:rPr>
              <a:t>28 participants from four countries (Canada, US, UK, and Australia) </a:t>
            </a:r>
            <a:endParaRPr lang="en-US" sz="2800" dirty="0">
              <a:solidFill>
                <a:srgbClr val="000090"/>
              </a:solidFill>
            </a:endParaRPr>
          </a:p>
        </p:txBody>
      </p:sp>
    </p:spTree>
    <p:extLst>
      <p:ext uri="{BB962C8B-B14F-4D97-AF65-F5344CB8AC3E}">
        <p14:creationId xmlns:p14="http://schemas.microsoft.com/office/powerpoint/2010/main" val="4217880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Poverty and Literacy Skills </a:t>
            </a:r>
            <a:endParaRPr lang="en-US" dirty="0"/>
          </a:p>
        </p:txBody>
      </p:sp>
      <p:sp>
        <p:nvSpPr>
          <p:cNvPr id="3" name="Content Placeholder 2"/>
          <p:cNvSpPr>
            <a:spLocks noGrp="1"/>
          </p:cNvSpPr>
          <p:nvPr>
            <p:ph idx="1"/>
          </p:nvPr>
        </p:nvSpPr>
        <p:spPr/>
        <p:txBody>
          <a:bodyPr>
            <a:normAutofit/>
          </a:bodyPr>
          <a:lstStyle/>
          <a:p>
            <a:r>
              <a:rPr lang="en-US" sz="2800" dirty="0" smtClean="0"/>
              <a:t>In Canada: “</a:t>
            </a:r>
            <a:r>
              <a:rPr lang="en-US" sz="2800" dirty="0"/>
              <a:t>17% </a:t>
            </a:r>
            <a:r>
              <a:rPr lang="en-US" sz="2800" dirty="0" smtClean="0"/>
              <a:t>[</a:t>
            </a:r>
            <a:r>
              <a:rPr lang="en-US" sz="2800" dirty="0"/>
              <a:t>who] scored at Level 1 or below  … have skills that enable them to undertake tasks of limited complexity, such as locating single pieces of information in short texts in the absence of other distracting information.” </a:t>
            </a:r>
            <a:endParaRPr lang="en-US" sz="2800" dirty="0" smtClean="0"/>
          </a:p>
          <a:p>
            <a:endParaRPr lang="en-US" sz="2800" dirty="0" smtClean="0"/>
          </a:p>
          <a:p>
            <a:pPr lvl="0"/>
            <a:r>
              <a:rPr lang="en-US" sz="2800" dirty="0" smtClean="0">
                <a:solidFill>
                  <a:srgbClr val="000090"/>
                </a:solidFill>
              </a:rPr>
              <a:t>In the US: More </a:t>
            </a:r>
            <a:r>
              <a:rPr lang="en-US" sz="2800" dirty="0">
                <a:solidFill>
                  <a:srgbClr val="000090"/>
                </a:solidFill>
              </a:rPr>
              <a:t>than 20% of adults read at or below a fifth-grade level – far below the level needed to earn a living </a:t>
            </a:r>
            <a:r>
              <a:rPr lang="en-US" sz="2800" dirty="0" smtClean="0">
                <a:solidFill>
                  <a:srgbClr val="000090"/>
                </a:solidFill>
              </a:rPr>
              <a:t>wage. </a:t>
            </a:r>
            <a:endParaRPr lang="en-US" sz="2800" dirty="0">
              <a:solidFill>
                <a:srgbClr val="000090"/>
              </a:solidFill>
            </a:endParaRPr>
          </a:p>
          <a:p>
            <a:endParaRPr lang="en-US" sz="2800" dirty="0"/>
          </a:p>
        </p:txBody>
      </p:sp>
    </p:spTree>
    <p:extLst>
      <p:ext uri="{BB962C8B-B14F-4D97-AF65-F5344CB8AC3E}">
        <p14:creationId xmlns:p14="http://schemas.microsoft.com/office/powerpoint/2010/main" val="3444565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Focus on 8 participants  </a:t>
            </a:r>
            <a:endParaRPr lang="en-US" dirty="0"/>
          </a:p>
        </p:txBody>
      </p:sp>
      <p:sp>
        <p:nvSpPr>
          <p:cNvPr id="3" name="Content Placeholder 2"/>
          <p:cNvSpPr>
            <a:spLocks noGrp="1"/>
          </p:cNvSpPr>
          <p:nvPr>
            <p:ph idx="1"/>
          </p:nvPr>
        </p:nvSpPr>
        <p:spPr/>
        <p:txBody>
          <a:bodyPr>
            <a:normAutofit/>
          </a:bodyPr>
          <a:lstStyle/>
          <a:p>
            <a:r>
              <a:rPr lang="en-US" sz="2800" dirty="0" smtClean="0"/>
              <a:t>P</a:t>
            </a:r>
            <a:r>
              <a:rPr lang="en-US" sz="2800" dirty="0" smtClean="0">
                <a:effectLst/>
              </a:rPr>
              <a:t>edagogical </a:t>
            </a:r>
            <a:r>
              <a:rPr lang="en-US" sz="2800" dirty="0">
                <a:effectLst/>
              </a:rPr>
              <a:t>practices exemplify the four dimensions of a critical </a:t>
            </a:r>
            <a:r>
              <a:rPr lang="en-US" sz="2800" dirty="0" smtClean="0">
                <a:effectLst/>
              </a:rPr>
              <a:t>stance</a:t>
            </a:r>
            <a:r>
              <a:rPr lang="en-US" sz="2800" dirty="0"/>
              <a:t>.</a:t>
            </a:r>
            <a:endParaRPr lang="en-US" sz="2800" dirty="0" smtClean="0">
              <a:effectLst/>
            </a:endParaRPr>
          </a:p>
          <a:p>
            <a:endParaRPr lang="en-US" sz="2800" dirty="0" smtClean="0">
              <a:effectLst/>
            </a:endParaRPr>
          </a:p>
          <a:p>
            <a:r>
              <a:rPr lang="en-US" sz="2800" dirty="0" smtClean="0">
                <a:solidFill>
                  <a:srgbClr val="000090"/>
                </a:solidFill>
                <a:effectLst/>
              </a:rPr>
              <a:t>Research </a:t>
            </a:r>
            <a:r>
              <a:rPr lang="en-US" sz="2800" dirty="0">
                <a:solidFill>
                  <a:srgbClr val="000090"/>
                </a:solidFill>
                <a:effectLst/>
              </a:rPr>
              <a:t>and publications often consider issues such as marginalized </a:t>
            </a:r>
            <a:r>
              <a:rPr lang="en-US" sz="2800" dirty="0" smtClean="0">
                <a:solidFill>
                  <a:srgbClr val="000090"/>
                </a:solidFill>
                <a:effectLst/>
              </a:rPr>
              <a:t>students</a:t>
            </a:r>
            <a:r>
              <a:rPr lang="en-US" sz="2800" dirty="0" smtClean="0">
                <a:solidFill>
                  <a:srgbClr val="000090"/>
                </a:solidFill>
              </a:rPr>
              <a:t>.</a:t>
            </a:r>
          </a:p>
          <a:p>
            <a:endParaRPr lang="en-US" sz="2800" dirty="0" smtClean="0">
              <a:effectLst/>
            </a:endParaRPr>
          </a:p>
          <a:p>
            <a:r>
              <a:rPr lang="en-US" sz="2800" dirty="0" smtClean="0">
                <a:effectLst/>
              </a:rPr>
              <a:t>Theorists </a:t>
            </a:r>
            <a:r>
              <a:rPr lang="en-US" sz="2800" dirty="0">
                <a:effectLst/>
              </a:rPr>
              <a:t>who resonated with </a:t>
            </a:r>
            <a:r>
              <a:rPr lang="en-US" sz="2800" dirty="0" smtClean="0">
                <a:effectLst/>
              </a:rPr>
              <a:t>them are often considered having a critical stance. </a:t>
            </a:r>
            <a:endParaRPr lang="en-US" sz="2800" dirty="0"/>
          </a:p>
        </p:txBody>
      </p:sp>
    </p:spTree>
    <p:extLst>
      <p:ext uri="{BB962C8B-B14F-4D97-AF65-F5344CB8AC3E}">
        <p14:creationId xmlns:p14="http://schemas.microsoft.com/office/powerpoint/2010/main" val="286023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Stance </a:t>
            </a:r>
            <a:endParaRPr lang="en-US" dirty="0"/>
          </a:p>
        </p:txBody>
      </p:sp>
      <p:sp>
        <p:nvSpPr>
          <p:cNvPr id="3" name="Content Placeholder 2"/>
          <p:cNvSpPr>
            <a:spLocks noGrp="1"/>
          </p:cNvSpPr>
          <p:nvPr>
            <p:ph idx="1"/>
          </p:nvPr>
        </p:nvSpPr>
        <p:spPr/>
        <p:txBody>
          <a:bodyPr/>
          <a:lstStyle/>
          <a:p>
            <a:r>
              <a:rPr lang="en-US" sz="2800" dirty="0"/>
              <a:t>Consciously </a:t>
            </a:r>
            <a:r>
              <a:rPr lang="en-US" sz="2800" dirty="0" smtClean="0"/>
              <a:t>Engaging</a:t>
            </a:r>
          </a:p>
          <a:p>
            <a:endParaRPr lang="en-US" sz="2800" dirty="0" smtClean="0"/>
          </a:p>
          <a:p>
            <a:r>
              <a:rPr lang="en-US" sz="2800" dirty="0">
                <a:solidFill>
                  <a:srgbClr val="000090"/>
                </a:solidFill>
              </a:rPr>
              <a:t>Entertaining Alternate Ways of Being</a:t>
            </a:r>
            <a:br>
              <a:rPr lang="en-US" sz="2800" dirty="0">
                <a:solidFill>
                  <a:srgbClr val="000090"/>
                </a:solidFill>
              </a:rPr>
            </a:br>
            <a:endParaRPr lang="en-US" sz="2800" dirty="0" smtClean="0">
              <a:solidFill>
                <a:srgbClr val="000090"/>
              </a:solidFill>
            </a:endParaRPr>
          </a:p>
          <a:p>
            <a:r>
              <a:rPr lang="en-US" sz="2800" dirty="0">
                <a:solidFill>
                  <a:srgbClr val="2F2B20"/>
                </a:solidFill>
              </a:rPr>
              <a:t>Being Reflexive</a:t>
            </a:r>
            <a:br>
              <a:rPr lang="en-US" sz="2800" dirty="0">
                <a:solidFill>
                  <a:srgbClr val="2F2B20"/>
                </a:solidFill>
              </a:rPr>
            </a:br>
            <a:endParaRPr lang="en-US" sz="2800" dirty="0" smtClean="0">
              <a:solidFill>
                <a:srgbClr val="2F2B20"/>
              </a:solidFill>
            </a:endParaRPr>
          </a:p>
          <a:p>
            <a:r>
              <a:rPr lang="en-US" sz="2800" dirty="0">
                <a:solidFill>
                  <a:srgbClr val="000090"/>
                </a:solidFill>
              </a:rPr>
              <a:t>Taking Responsibility to Inquire </a:t>
            </a:r>
          </a:p>
          <a:p>
            <a:endParaRPr lang="en-US" sz="2400" dirty="0">
              <a:solidFill>
                <a:srgbClr val="2F2B20"/>
              </a:solidFill>
            </a:endParaRPr>
          </a:p>
          <a:p>
            <a:endParaRPr lang="en-US" sz="2400" dirty="0"/>
          </a:p>
          <a:p>
            <a:endParaRPr lang="en-US" sz="2400" dirty="0">
              <a:solidFill>
                <a:srgbClr val="FF6600"/>
              </a:solidFill>
            </a:endParaRPr>
          </a:p>
          <a:p>
            <a:endParaRPr lang="en-US" dirty="0"/>
          </a:p>
        </p:txBody>
      </p:sp>
    </p:spTree>
    <p:extLst>
      <p:ext uri="{BB962C8B-B14F-4D97-AF65-F5344CB8AC3E}">
        <p14:creationId xmlns:p14="http://schemas.microsoft.com/office/powerpoint/2010/main" val="144410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Stance</a:t>
            </a:r>
            <a:endParaRPr lang="en-US" dirty="0"/>
          </a:p>
        </p:txBody>
      </p:sp>
      <p:sp>
        <p:nvSpPr>
          <p:cNvPr id="3" name="Content Placeholder 2"/>
          <p:cNvSpPr>
            <a:spLocks noGrp="1"/>
          </p:cNvSpPr>
          <p:nvPr>
            <p:ph sz="half" idx="1"/>
          </p:nvPr>
        </p:nvSpPr>
        <p:spPr/>
        <p:txBody>
          <a:bodyPr>
            <a:normAutofit/>
          </a:bodyPr>
          <a:lstStyle/>
          <a:p>
            <a:pPr marL="114300" indent="0">
              <a:buNone/>
            </a:pPr>
            <a:r>
              <a:rPr lang="en-US" sz="2800" dirty="0" smtClean="0">
                <a:solidFill>
                  <a:srgbClr val="2F2B20"/>
                </a:solidFill>
                <a:effectLst/>
              </a:rPr>
              <a:t>Consciously Engaging</a:t>
            </a:r>
          </a:p>
          <a:p>
            <a:pPr marL="114300" indent="0">
              <a:buNone/>
            </a:pPr>
            <a:endParaRPr lang="en-US" sz="2800" dirty="0" smtClean="0">
              <a:effectLst/>
            </a:endParaRPr>
          </a:p>
          <a:p>
            <a:endParaRPr lang="en-US" dirty="0" smtClean="0"/>
          </a:p>
          <a:p>
            <a:r>
              <a:rPr lang="en-US" dirty="0" smtClean="0"/>
              <a:t>Course goals </a:t>
            </a:r>
          </a:p>
          <a:p>
            <a:endParaRPr lang="en-US" sz="2800" dirty="0">
              <a:effectLst/>
            </a:endParaRPr>
          </a:p>
          <a:p>
            <a:r>
              <a:rPr lang="en-US" sz="2800" dirty="0" smtClean="0">
                <a:effectLst/>
              </a:rPr>
              <a:t>Creating space for difficult discussions </a:t>
            </a:r>
            <a:endParaRPr lang="en-US" sz="2800" dirty="0">
              <a:effectLst/>
            </a:endParaRPr>
          </a:p>
          <a:p>
            <a:endParaRPr lang="en-US" sz="2800" dirty="0" smtClean="0">
              <a:effectLst/>
            </a:endParaRPr>
          </a:p>
          <a:p>
            <a:endParaRPr lang="en-US" dirty="0"/>
          </a:p>
          <a:p>
            <a:endParaRPr lang="en-US" sz="2800" dirty="0"/>
          </a:p>
        </p:txBody>
      </p:sp>
      <p:sp>
        <p:nvSpPr>
          <p:cNvPr id="4" name="Content Placeholder 3"/>
          <p:cNvSpPr>
            <a:spLocks noGrp="1"/>
          </p:cNvSpPr>
          <p:nvPr>
            <p:ph sz="half" idx="2"/>
          </p:nvPr>
        </p:nvSpPr>
        <p:spPr/>
        <p:txBody>
          <a:bodyPr>
            <a:normAutofit/>
          </a:bodyPr>
          <a:lstStyle/>
          <a:p>
            <a:pPr marL="114300" indent="0">
              <a:buNone/>
            </a:pPr>
            <a:r>
              <a:rPr lang="en-US" dirty="0">
                <a:solidFill>
                  <a:srgbClr val="000090"/>
                </a:solidFill>
              </a:rPr>
              <a:t>Entertaining </a:t>
            </a:r>
            <a:r>
              <a:rPr lang="en-US" dirty="0" smtClean="0">
                <a:solidFill>
                  <a:srgbClr val="000090"/>
                </a:solidFill>
              </a:rPr>
              <a:t>Alternate Ways </a:t>
            </a:r>
            <a:r>
              <a:rPr lang="en-US" dirty="0">
                <a:solidFill>
                  <a:srgbClr val="000090"/>
                </a:solidFill>
              </a:rPr>
              <a:t>of </a:t>
            </a:r>
            <a:r>
              <a:rPr lang="en-US" dirty="0" smtClean="0">
                <a:solidFill>
                  <a:srgbClr val="000090"/>
                </a:solidFill>
              </a:rPr>
              <a:t>Being</a:t>
            </a:r>
            <a:r>
              <a:rPr lang="en-US" dirty="0">
                <a:solidFill>
                  <a:srgbClr val="000090"/>
                </a:solidFill>
              </a:rPr>
              <a:t/>
            </a:r>
            <a:br>
              <a:rPr lang="en-US" dirty="0">
                <a:solidFill>
                  <a:srgbClr val="000090"/>
                </a:solidFill>
              </a:rPr>
            </a:br>
            <a:endParaRPr lang="en-US" dirty="0" smtClean="0">
              <a:solidFill>
                <a:srgbClr val="000090"/>
              </a:solidFill>
            </a:endParaRPr>
          </a:p>
          <a:p>
            <a:r>
              <a:rPr lang="en-US" dirty="0" smtClean="0">
                <a:solidFill>
                  <a:srgbClr val="000090"/>
                </a:solidFill>
              </a:rPr>
              <a:t>Helping student teachers unlearn </a:t>
            </a:r>
            <a:endParaRPr lang="en-US" dirty="0">
              <a:solidFill>
                <a:srgbClr val="000090"/>
              </a:solidFill>
            </a:endParaRPr>
          </a:p>
          <a:p>
            <a:endParaRPr lang="en-US" dirty="0" smtClean="0">
              <a:solidFill>
                <a:srgbClr val="000090"/>
              </a:solidFill>
            </a:endParaRPr>
          </a:p>
          <a:p>
            <a:r>
              <a:rPr lang="en-US" dirty="0" smtClean="0">
                <a:solidFill>
                  <a:srgbClr val="000090"/>
                </a:solidFill>
              </a:rPr>
              <a:t>Using alternate texts </a:t>
            </a:r>
            <a:r>
              <a:rPr lang="en-US" dirty="0">
                <a:solidFill>
                  <a:srgbClr val="000090"/>
                </a:solidFill>
              </a:rPr>
              <a:t>and </a:t>
            </a:r>
            <a:r>
              <a:rPr lang="en-US" dirty="0" smtClean="0">
                <a:solidFill>
                  <a:srgbClr val="000090"/>
                </a:solidFill>
              </a:rPr>
              <a:t>forms </a:t>
            </a:r>
            <a:r>
              <a:rPr lang="en-US" dirty="0">
                <a:solidFill>
                  <a:srgbClr val="000090"/>
                </a:solidFill>
              </a:rPr>
              <a:t>of </a:t>
            </a:r>
            <a:r>
              <a:rPr lang="en-US" dirty="0" smtClean="0">
                <a:solidFill>
                  <a:srgbClr val="000090"/>
                </a:solidFill>
              </a:rPr>
              <a:t>expression</a:t>
            </a:r>
            <a:endParaRPr lang="en-US" dirty="0">
              <a:solidFill>
                <a:srgbClr val="000090"/>
              </a:solidFill>
            </a:endParaRPr>
          </a:p>
          <a:p>
            <a:pPr marL="114300" indent="0">
              <a:buNone/>
            </a:pPr>
            <a:endParaRPr lang="en-US" dirty="0"/>
          </a:p>
        </p:txBody>
      </p:sp>
    </p:spTree>
    <p:extLst>
      <p:ext uri="{BB962C8B-B14F-4D97-AF65-F5344CB8AC3E}">
        <p14:creationId xmlns:p14="http://schemas.microsoft.com/office/powerpoint/2010/main" val="90589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Stance </a:t>
            </a:r>
            <a:endParaRPr lang="en-US" dirty="0"/>
          </a:p>
        </p:txBody>
      </p:sp>
      <p:sp>
        <p:nvSpPr>
          <p:cNvPr id="3" name="Content Placeholder 2"/>
          <p:cNvSpPr>
            <a:spLocks noGrp="1"/>
          </p:cNvSpPr>
          <p:nvPr>
            <p:ph sz="half" idx="1"/>
          </p:nvPr>
        </p:nvSpPr>
        <p:spPr/>
        <p:txBody>
          <a:bodyPr>
            <a:normAutofit/>
          </a:bodyPr>
          <a:lstStyle/>
          <a:p>
            <a:pPr marL="114300" indent="0">
              <a:buNone/>
            </a:pPr>
            <a:r>
              <a:rPr lang="en-US" dirty="0">
                <a:solidFill>
                  <a:srgbClr val="2F2B20"/>
                </a:solidFill>
              </a:rPr>
              <a:t>Being </a:t>
            </a:r>
            <a:r>
              <a:rPr lang="en-US" dirty="0" smtClean="0">
                <a:solidFill>
                  <a:srgbClr val="2F2B20"/>
                </a:solidFill>
              </a:rPr>
              <a:t>Reflexive</a:t>
            </a:r>
            <a:r>
              <a:rPr lang="en-US" dirty="0">
                <a:solidFill>
                  <a:srgbClr val="2F2B20"/>
                </a:solidFill>
              </a:rPr>
              <a:t/>
            </a:r>
            <a:br>
              <a:rPr lang="en-US" dirty="0">
                <a:solidFill>
                  <a:srgbClr val="2F2B20"/>
                </a:solidFill>
              </a:rPr>
            </a:br>
            <a:endParaRPr lang="en-US" dirty="0">
              <a:solidFill>
                <a:srgbClr val="2F2B20"/>
              </a:solidFill>
            </a:endParaRPr>
          </a:p>
          <a:p>
            <a:endParaRPr lang="en-US" dirty="0" smtClean="0"/>
          </a:p>
          <a:p>
            <a:r>
              <a:rPr lang="en-US" dirty="0" smtClean="0"/>
              <a:t>Organic </a:t>
            </a:r>
            <a:r>
              <a:rPr lang="en-US" dirty="0"/>
              <a:t>and </a:t>
            </a:r>
            <a:r>
              <a:rPr lang="en-US" dirty="0" smtClean="0"/>
              <a:t>flexible course structure</a:t>
            </a:r>
          </a:p>
          <a:p>
            <a:endParaRPr lang="en-US" dirty="0"/>
          </a:p>
          <a:p>
            <a:r>
              <a:rPr lang="en-US" dirty="0" smtClean="0"/>
              <a:t>Authentic learning experiences</a:t>
            </a:r>
            <a:endParaRPr lang="en-US" dirty="0"/>
          </a:p>
          <a:p>
            <a:endParaRPr lang="en-US" dirty="0"/>
          </a:p>
          <a:p>
            <a:endParaRPr lang="en-US" dirty="0"/>
          </a:p>
        </p:txBody>
      </p:sp>
      <p:sp>
        <p:nvSpPr>
          <p:cNvPr id="4" name="Content Placeholder 3"/>
          <p:cNvSpPr>
            <a:spLocks noGrp="1"/>
          </p:cNvSpPr>
          <p:nvPr>
            <p:ph sz="half" idx="2"/>
          </p:nvPr>
        </p:nvSpPr>
        <p:spPr/>
        <p:txBody>
          <a:bodyPr>
            <a:normAutofit/>
          </a:bodyPr>
          <a:lstStyle/>
          <a:p>
            <a:pPr marL="114300" indent="0">
              <a:buNone/>
            </a:pPr>
            <a:r>
              <a:rPr lang="en-US" dirty="0">
                <a:solidFill>
                  <a:srgbClr val="000090"/>
                </a:solidFill>
              </a:rPr>
              <a:t>Taking </a:t>
            </a:r>
            <a:r>
              <a:rPr lang="en-US" dirty="0" smtClean="0">
                <a:solidFill>
                  <a:srgbClr val="000090"/>
                </a:solidFill>
              </a:rPr>
              <a:t>Responsibility </a:t>
            </a:r>
            <a:r>
              <a:rPr lang="en-US" dirty="0">
                <a:solidFill>
                  <a:srgbClr val="000090"/>
                </a:solidFill>
              </a:rPr>
              <a:t>to </a:t>
            </a:r>
            <a:r>
              <a:rPr lang="en-US" dirty="0" smtClean="0">
                <a:solidFill>
                  <a:srgbClr val="000090"/>
                </a:solidFill>
              </a:rPr>
              <a:t>Inquire </a:t>
            </a:r>
            <a:endParaRPr lang="en-US" dirty="0">
              <a:solidFill>
                <a:srgbClr val="000090"/>
              </a:solidFill>
            </a:endParaRPr>
          </a:p>
          <a:p>
            <a:endParaRPr lang="en-US" dirty="0" smtClean="0">
              <a:solidFill>
                <a:srgbClr val="000090"/>
              </a:solidFill>
            </a:endParaRPr>
          </a:p>
          <a:p>
            <a:r>
              <a:rPr lang="en-US" dirty="0" smtClean="0">
                <a:solidFill>
                  <a:srgbClr val="000090"/>
                </a:solidFill>
              </a:rPr>
              <a:t>Teachers as public </a:t>
            </a:r>
            <a:r>
              <a:rPr lang="en-US" dirty="0">
                <a:solidFill>
                  <a:srgbClr val="000090"/>
                </a:solidFill>
              </a:rPr>
              <a:t>intellectuals </a:t>
            </a:r>
          </a:p>
          <a:p>
            <a:endParaRPr lang="en-US" dirty="0"/>
          </a:p>
        </p:txBody>
      </p:sp>
    </p:spTree>
    <p:extLst>
      <p:ext uri="{BB962C8B-B14F-4D97-AF65-F5344CB8AC3E}">
        <p14:creationId xmlns:p14="http://schemas.microsoft.com/office/powerpoint/2010/main" val="3724076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839099" y="1137402"/>
            <a:ext cx="6135687" cy="1633538"/>
          </a:xfrm>
        </p:spPr>
        <p:txBody>
          <a:bodyPr>
            <a:normAutofit/>
          </a:bodyPr>
          <a:lstStyle/>
          <a:p>
            <a:r>
              <a:rPr lang="en-US" sz="4400" dirty="0" smtClean="0"/>
              <a:t>You Teach Who You Are </a:t>
            </a:r>
            <a:endParaRPr lang="en-US" sz="4400" dirty="0"/>
          </a:p>
        </p:txBody>
      </p:sp>
    </p:spTree>
    <p:extLst>
      <p:ext uri="{BB962C8B-B14F-4D97-AF65-F5344CB8AC3E}">
        <p14:creationId xmlns:p14="http://schemas.microsoft.com/office/powerpoint/2010/main" val="3045250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069"/>
            <a:ext cx="7620000" cy="1143000"/>
          </a:xfrm>
        </p:spPr>
        <p:txBody>
          <a:bodyPr/>
          <a:lstStyle/>
          <a:p>
            <a:r>
              <a:rPr lang="en-US" dirty="0" smtClean="0"/>
              <a:t>Early Life Experiences</a:t>
            </a:r>
            <a:endParaRPr lang="en-US" dirty="0"/>
          </a:p>
        </p:txBody>
      </p:sp>
      <p:sp>
        <p:nvSpPr>
          <p:cNvPr id="3" name="Content Placeholder 2"/>
          <p:cNvSpPr>
            <a:spLocks noGrp="1"/>
          </p:cNvSpPr>
          <p:nvPr>
            <p:ph idx="1"/>
          </p:nvPr>
        </p:nvSpPr>
        <p:spPr/>
        <p:txBody>
          <a:bodyPr>
            <a:normAutofit/>
          </a:bodyPr>
          <a:lstStyle/>
          <a:p>
            <a:pPr marL="114300" indent="0">
              <a:buNone/>
            </a:pPr>
            <a:r>
              <a:rPr lang="en-US" sz="2800" dirty="0"/>
              <a:t>I became very aware of the stratification. I was a very successful student on Saturday [Spanish class] but I was the same student [in elementary class] where I was not recognized. My lack of English was really [seen as] a lack of intelligence —  I just got a sense of how school structures perceive and label students and give very unequal types of educational opportunities. </a:t>
            </a:r>
            <a:r>
              <a:rPr lang="en-US" sz="2800" dirty="0" smtClean="0"/>
              <a:t>(Maya) </a:t>
            </a:r>
            <a:endParaRPr lang="en-US" sz="2800" dirty="0"/>
          </a:p>
          <a:p>
            <a:endParaRPr lang="en-US" dirty="0"/>
          </a:p>
          <a:p>
            <a:pPr marL="114300" indent="0">
              <a:buNone/>
            </a:pPr>
            <a:r>
              <a:rPr lang="en-US" dirty="0"/>
              <a:t> </a:t>
            </a:r>
          </a:p>
          <a:p>
            <a:endParaRPr lang="en-US" dirty="0"/>
          </a:p>
        </p:txBody>
      </p:sp>
    </p:spTree>
    <p:extLst>
      <p:ext uri="{BB962C8B-B14F-4D97-AF65-F5344CB8AC3E}">
        <p14:creationId xmlns:p14="http://schemas.microsoft.com/office/powerpoint/2010/main" val="23778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Turning Points as Adults </a:t>
            </a:r>
            <a:endParaRPr lang="en-US" dirty="0"/>
          </a:p>
        </p:txBody>
      </p:sp>
      <p:sp>
        <p:nvSpPr>
          <p:cNvPr id="3" name="Content Placeholder 2"/>
          <p:cNvSpPr>
            <a:spLocks noGrp="1"/>
          </p:cNvSpPr>
          <p:nvPr>
            <p:ph idx="1"/>
          </p:nvPr>
        </p:nvSpPr>
        <p:spPr/>
        <p:txBody>
          <a:bodyPr/>
          <a:lstStyle/>
          <a:p>
            <a:r>
              <a:rPr lang="en-US" sz="2800" dirty="0" err="1" smtClean="0"/>
              <a:t>Pietro</a:t>
            </a:r>
            <a:r>
              <a:rPr lang="en-US" sz="2800" dirty="0" smtClean="0"/>
              <a:t> – work with incarcerated youth – have ST visit jails </a:t>
            </a:r>
          </a:p>
          <a:p>
            <a:endParaRPr lang="en-US" sz="2800" dirty="0" smtClean="0"/>
          </a:p>
          <a:p>
            <a:r>
              <a:rPr lang="en-US" sz="2800" dirty="0" smtClean="0">
                <a:solidFill>
                  <a:srgbClr val="000090"/>
                </a:solidFill>
              </a:rPr>
              <a:t>Giovanni – learned about his grandfather -- connect with the community </a:t>
            </a:r>
          </a:p>
          <a:p>
            <a:endParaRPr lang="en-US" sz="2800" dirty="0" smtClean="0"/>
          </a:p>
          <a:p>
            <a:r>
              <a:rPr lang="en-US" sz="2800" dirty="0" smtClean="0"/>
              <a:t>Justin – school closed by OFSTED -  impact of political decisions on teachers </a:t>
            </a:r>
          </a:p>
          <a:p>
            <a:endParaRPr lang="en-US" dirty="0"/>
          </a:p>
        </p:txBody>
      </p:sp>
    </p:spTree>
    <p:extLst>
      <p:ext uri="{BB962C8B-B14F-4D97-AF65-F5344CB8AC3E}">
        <p14:creationId xmlns:p14="http://schemas.microsoft.com/office/powerpoint/2010/main" val="1838701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722313" y="1239597"/>
            <a:ext cx="6135687" cy="1633538"/>
          </a:xfrm>
        </p:spPr>
        <p:txBody>
          <a:bodyPr>
            <a:normAutofit/>
          </a:bodyPr>
          <a:lstStyle/>
          <a:p>
            <a:r>
              <a:rPr lang="en-US" sz="4400" dirty="0" smtClean="0"/>
              <a:t>Student Teacher Resistance </a:t>
            </a:r>
            <a:endParaRPr lang="en-US" sz="4400" dirty="0"/>
          </a:p>
        </p:txBody>
      </p:sp>
    </p:spTree>
    <p:extLst>
      <p:ext uri="{BB962C8B-B14F-4D97-AF65-F5344CB8AC3E}">
        <p14:creationId xmlns:p14="http://schemas.microsoft.com/office/powerpoint/2010/main" val="3054693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Student Teacher Resistance</a:t>
            </a:r>
            <a:endParaRPr lang="en-US" dirty="0"/>
          </a:p>
        </p:txBody>
      </p:sp>
      <p:sp>
        <p:nvSpPr>
          <p:cNvPr id="4" name="Content Placeholder 3"/>
          <p:cNvSpPr>
            <a:spLocks noGrp="1"/>
          </p:cNvSpPr>
          <p:nvPr>
            <p:ph sz="half" idx="1"/>
          </p:nvPr>
        </p:nvSpPr>
        <p:spPr/>
        <p:txBody>
          <a:bodyPr>
            <a:normAutofit/>
          </a:bodyPr>
          <a:lstStyle/>
          <a:p>
            <a:r>
              <a:rPr lang="en-US" sz="3600" dirty="0" smtClean="0">
                <a:solidFill>
                  <a:srgbClr val="2F2B20"/>
                </a:solidFill>
              </a:rPr>
              <a:t>It worked for me so it should work for all children.</a:t>
            </a:r>
          </a:p>
          <a:p>
            <a:endParaRPr lang="en-US" dirty="0"/>
          </a:p>
        </p:txBody>
      </p:sp>
      <p:sp>
        <p:nvSpPr>
          <p:cNvPr id="6" name="Content Placeholder 5"/>
          <p:cNvSpPr>
            <a:spLocks noGrp="1"/>
          </p:cNvSpPr>
          <p:nvPr>
            <p:ph sz="half" idx="2"/>
          </p:nvPr>
        </p:nvSpPr>
        <p:spPr/>
        <p:txBody>
          <a:bodyPr>
            <a:normAutofit/>
          </a:bodyPr>
          <a:lstStyle/>
          <a:p>
            <a:pPr marL="114300" indent="0">
              <a:buNone/>
            </a:pPr>
            <a:r>
              <a:rPr lang="en-US" sz="3600" dirty="0" smtClean="0">
                <a:solidFill>
                  <a:srgbClr val="000090"/>
                </a:solidFill>
              </a:rPr>
              <a:t>Dominique: “</a:t>
            </a:r>
            <a:r>
              <a:rPr lang="en-US" sz="3600" dirty="0">
                <a:solidFill>
                  <a:srgbClr val="000090"/>
                </a:solidFill>
              </a:rPr>
              <a:t>throughout their whole career they have had a path of how to do it well and how to do it right” </a:t>
            </a:r>
          </a:p>
        </p:txBody>
      </p:sp>
    </p:spTree>
    <p:extLst>
      <p:ext uri="{BB962C8B-B14F-4D97-AF65-F5344CB8AC3E}">
        <p14:creationId xmlns:p14="http://schemas.microsoft.com/office/powerpoint/2010/main" val="399491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Teacher Resistance</a:t>
            </a:r>
            <a:endParaRPr lang="en-US" dirty="0"/>
          </a:p>
        </p:txBody>
      </p:sp>
      <p:sp>
        <p:nvSpPr>
          <p:cNvPr id="3" name="Content Placeholder 2"/>
          <p:cNvSpPr>
            <a:spLocks noGrp="1"/>
          </p:cNvSpPr>
          <p:nvPr>
            <p:ph sz="half" idx="1"/>
          </p:nvPr>
        </p:nvSpPr>
        <p:spPr/>
        <p:txBody>
          <a:bodyPr/>
          <a:lstStyle/>
          <a:p>
            <a:r>
              <a:rPr lang="en-US" sz="3600" dirty="0" smtClean="0">
                <a:solidFill>
                  <a:srgbClr val="2F2B20"/>
                </a:solidFill>
              </a:rPr>
              <a:t>There should a standard pedagogy.  </a:t>
            </a:r>
            <a:endParaRPr lang="en-US" sz="3600" dirty="0">
              <a:solidFill>
                <a:srgbClr val="2F2B20"/>
              </a:solidFill>
            </a:endParaRPr>
          </a:p>
          <a:p>
            <a:pPr marL="114300" indent="0">
              <a:buNone/>
            </a:pPr>
            <a:r>
              <a:rPr lang="en-US" dirty="0" smtClean="0"/>
              <a:t> </a:t>
            </a:r>
            <a:endParaRPr lang="en-US" dirty="0"/>
          </a:p>
        </p:txBody>
      </p:sp>
      <p:sp>
        <p:nvSpPr>
          <p:cNvPr id="4" name="Content Placeholder 3"/>
          <p:cNvSpPr>
            <a:spLocks noGrp="1"/>
          </p:cNvSpPr>
          <p:nvPr>
            <p:ph sz="half" idx="2"/>
          </p:nvPr>
        </p:nvSpPr>
        <p:spPr/>
        <p:txBody>
          <a:bodyPr>
            <a:normAutofit/>
          </a:bodyPr>
          <a:lstStyle/>
          <a:p>
            <a:pPr marL="114300" indent="0">
              <a:buNone/>
            </a:pPr>
            <a:r>
              <a:rPr lang="en-US" sz="3600" dirty="0" smtClean="0">
                <a:solidFill>
                  <a:srgbClr val="000090"/>
                </a:solidFill>
              </a:rPr>
              <a:t>Dominique:  student teachers just wanted her “to tell [them] how to do it right, like what's the right way</a:t>
            </a:r>
            <a:r>
              <a:rPr lang="en-US" sz="3600" dirty="0" smtClean="0"/>
              <a:t>.” </a:t>
            </a:r>
            <a:endParaRPr lang="en-US" sz="3600" dirty="0"/>
          </a:p>
        </p:txBody>
      </p:sp>
    </p:spTree>
    <p:extLst>
      <p:ext uri="{BB962C8B-B14F-4D97-AF65-F5344CB8AC3E}">
        <p14:creationId xmlns:p14="http://schemas.microsoft.com/office/powerpoint/2010/main" val="4033475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Teacher Resistance</a:t>
            </a:r>
            <a:endParaRPr lang="en-US" dirty="0"/>
          </a:p>
        </p:txBody>
      </p:sp>
      <p:sp>
        <p:nvSpPr>
          <p:cNvPr id="3" name="Content Placeholder 2"/>
          <p:cNvSpPr>
            <a:spLocks noGrp="1"/>
          </p:cNvSpPr>
          <p:nvPr>
            <p:ph sz="half" idx="1"/>
          </p:nvPr>
        </p:nvSpPr>
        <p:spPr/>
        <p:txBody>
          <a:bodyPr/>
          <a:lstStyle/>
          <a:p>
            <a:r>
              <a:rPr lang="en-US" sz="3600" dirty="0"/>
              <a:t>Logistical inconvenience  </a:t>
            </a:r>
          </a:p>
          <a:p>
            <a:endParaRPr lang="en-US" dirty="0"/>
          </a:p>
          <a:p>
            <a:endParaRPr lang="en-US" dirty="0"/>
          </a:p>
        </p:txBody>
      </p:sp>
      <p:sp>
        <p:nvSpPr>
          <p:cNvPr id="4" name="Content Placeholder 3"/>
          <p:cNvSpPr>
            <a:spLocks noGrp="1"/>
          </p:cNvSpPr>
          <p:nvPr>
            <p:ph sz="half" idx="2"/>
          </p:nvPr>
        </p:nvSpPr>
        <p:spPr>
          <a:xfrm>
            <a:off x="3299212" y="1536192"/>
            <a:ext cx="4777988" cy="4590288"/>
          </a:xfrm>
        </p:spPr>
        <p:txBody>
          <a:bodyPr>
            <a:normAutofit/>
          </a:bodyPr>
          <a:lstStyle/>
          <a:p>
            <a:r>
              <a:rPr lang="en-US" sz="3600" dirty="0" smtClean="0">
                <a:solidFill>
                  <a:srgbClr val="000090"/>
                </a:solidFill>
              </a:rPr>
              <a:t>Sara: “Some </a:t>
            </a:r>
            <a:r>
              <a:rPr lang="en-US" sz="3600" dirty="0">
                <a:solidFill>
                  <a:srgbClr val="000090"/>
                </a:solidFill>
              </a:rPr>
              <a:t>of them want to go to a lecture and want to go to a tutorial and want to have a textbook and want to have all of my knowledge…. want it laid out for [them].” </a:t>
            </a:r>
          </a:p>
        </p:txBody>
      </p:sp>
    </p:spTree>
    <p:extLst>
      <p:ext uri="{BB962C8B-B14F-4D97-AF65-F5344CB8AC3E}">
        <p14:creationId xmlns:p14="http://schemas.microsoft.com/office/powerpoint/2010/main" val="221972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 should be done? </a:t>
            </a:r>
            <a:endParaRPr lang="en-US" dirty="0"/>
          </a:p>
        </p:txBody>
      </p:sp>
      <p:sp>
        <p:nvSpPr>
          <p:cNvPr id="6" name="Content Placeholder 5"/>
          <p:cNvSpPr>
            <a:spLocks noGrp="1"/>
          </p:cNvSpPr>
          <p:nvPr>
            <p:ph idx="1"/>
          </p:nvPr>
        </p:nvSpPr>
        <p:spPr/>
        <p:txBody>
          <a:bodyPr>
            <a:normAutofit fontScale="92500"/>
          </a:bodyPr>
          <a:lstStyle/>
          <a:p>
            <a:r>
              <a:rPr lang="en-US" sz="2800" dirty="0" smtClean="0"/>
              <a:t>More support for teacher educators </a:t>
            </a:r>
          </a:p>
          <a:p>
            <a:r>
              <a:rPr lang="en-US" sz="2800" dirty="0" smtClean="0">
                <a:solidFill>
                  <a:srgbClr val="000090"/>
                </a:solidFill>
              </a:rPr>
              <a:t>Careful selection of teacher educators </a:t>
            </a:r>
          </a:p>
          <a:p>
            <a:r>
              <a:rPr lang="en-US" sz="2800" dirty="0" smtClean="0"/>
              <a:t>Program-wide goal of teaching all learners </a:t>
            </a:r>
          </a:p>
          <a:p>
            <a:r>
              <a:rPr lang="en-US" sz="2800" dirty="0">
                <a:solidFill>
                  <a:srgbClr val="000090"/>
                </a:solidFill>
              </a:rPr>
              <a:t>Immerse student teachers in a program that has a critical approach </a:t>
            </a:r>
          </a:p>
          <a:p>
            <a:r>
              <a:rPr lang="en-US" sz="2800" dirty="0" smtClean="0"/>
              <a:t>Closer partnerships with schools </a:t>
            </a:r>
          </a:p>
          <a:p>
            <a:r>
              <a:rPr lang="en-US" sz="2800" dirty="0" smtClean="0">
                <a:solidFill>
                  <a:srgbClr val="000090"/>
                </a:solidFill>
              </a:rPr>
              <a:t>Sharing of information (stats) about impact of poverty </a:t>
            </a:r>
          </a:p>
          <a:p>
            <a:r>
              <a:rPr lang="en-US" sz="2800" dirty="0" smtClean="0"/>
              <a:t>Use pedagogies that help student learners “unlearn” and move beyond their own experiences </a:t>
            </a:r>
          </a:p>
          <a:p>
            <a:endParaRPr lang="en-US" dirty="0" smtClean="0"/>
          </a:p>
          <a:p>
            <a:endParaRPr lang="en-US" dirty="0"/>
          </a:p>
        </p:txBody>
      </p:sp>
    </p:spTree>
    <p:extLst>
      <p:ext uri="{BB962C8B-B14F-4D97-AF65-F5344CB8AC3E}">
        <p14:creationId xmlns:p14="http://schemas.microsoft.com/office/powerpoint/2010/main" val="1774286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Stay connected with us: </a:t>
            </a:r>
            <a:endParaRPr lang="en-US" dirty="0"/>
          </a:p>
        </p:txBody>
      </p:sp>
      <p:sp>
        <p:nvSpPr>
          <p:cNvPr id="3" name="Content Placeholder 2"/>
          <p:cNvSpPr>
            <a:spLocks noGrp="1"/>
          </p:cNvSpPr>
          <p:nvPr>
            <p:ph idx="1"/>
          </p:nvPr>
        </p:nvSpPr>
        <p:spPr/>
        <p:txBody>
          <a:bodyPr/>
          <a:lstStyle/>
          <a:p>
            <a:pPr marL="114300" indent="0">
              <a:buNone/>
            </a:pPr>
            <a:r>
              <a:rPr lang="en-US" sz="4400" dirty="0" smtClean="0">
                <a:hlinkClick r:id="rId2"/>
              </a:rPr>
              <a:t>www.literacyteaching.net</a:t>
            </a:r>
            <a:endParaRPr lang="en-US" sz="4400" dirty="0" smtClean="0"/>
          </a:p>
          <a:p>
            <a:endParaRPr lang="en-US" dirty="0"/>
          </a:p>
        </p:txBody>
      </p:sp>
    </p:spTree>
    <p:extLst>
      <p:ext uri="{BB962C8B-B14F-4D97-AF65-F5344CB8AC3E}">
        <p14:creationId xmlns:p14="http://schemas.microsoft.com/office/powerpoint/2010/main" val="268532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3900" y="0"/>
            <a:ext cx="5143500" cy="6858000"/>
          </a:xfrm>
          <a:prstGeom prst="rect">
            <a:avLst/>
          </a:prstGeom>
        </p:spPr>
      </p:pic>
    </p:spTree>
    <p:extLst>
      <p:ext uri="{BB962C8B-B14F-4D97-AF65-F5344CB8AC3E}">
        <p14:creationId xmlns:p14="http://schemas.microsoft.com/office/powerpoint/2010/main" val="35251911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3089</TotalTime>
  <Words>1046</Words>
  <Application>Microsoft Macintosh PowerPoint</Application>
  <PresentationFormat>On-screen Show (4:3)</PresentationFormat>
  <Paragraphs>117</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Adjacency</vt:lpstr>
      <vt:lpstr>  You Teach Who You Are:  The Experiences  and Pedagogies of Literacy/English Teacher Educators Who Have a Critical Stance  </vt:lpstr>
      <vt:lpstr>PowerPoint Presentation</vt:lpstr>
      <vt:lpstr>Literacy Teacher Educators</vt:lpstr>
      <vt:lpstr>Poverty and Literacy Skills </vt:lpstr>
      <vt:lpstr>Focus on 8 participants  </vt:lpstr>
      <vt:lpstr>Critical Stance </vt:lpstr>
      <vt:lpstr>Critical Stance</vt:lpstr>
      <vt:lpstr>Critical Stance </vt:lpstr>
      <vt:lpstr>PowerPoint Presentation</vt:lpstr>
      <vt:lpstr>Early Life Experiences</vt:lpstr>
      <vt:lpstr>Turning Points as Adults </vt:lpstr>
      <vt:lpstr>PowerPoint Presentation</vt:lpstr>
      <vt:lpstr>Student Teacher Resistance</vt:lpstr>
      <vt:lpstr>Student Teacher Resistance</vt:lpstr>
      <vt:lpstr>Student Teacher Resistance</vt:lpstr>
      <vt:lpstr>What should be done? </vt:lpstr>
      <vt:lpstr>Stay connected with us: </vt:lpstr>
      <vt:lpstr>PowerPoint Presentation</vt:lpstr>
    </vt:vector>
  </TitlesOfParts>
  <Company>oise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Teach Who You Are:  The Experiences and Pedagogies of Literacy/English Teacher Educators Who Have a Critical Stance </dc:title>
  <dc:creator>clare kosnik</dc:creator>
  <cp:lastModifiedBy>clare kosnik</cp:lastModifiedBy>
  <cp:revision>23</cp:revision>
  <cp:lastPrinted>2014-03-31T20:04:58Z</cp:lastPrinted>
  <dcterms:created xsi:type="dcterms:W3CDTF">2014-03-12T15:57:52Z</dcterms:created>
  <dcterms:modified xsi:type="dcterms:W3CDTF">2014-04-05T16:13:18Z</dcterms:modified>
</cp:coreProperties>
</file>