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6" r:id="rId2"/>
    <p:sldId id="258" r:id="rId3"/>
    <p:sldId id="259" r:id="rId4"/>
    <p:sldId id="260" r:id="rId5"/>
    <p:sldId id="261" r:id="rId6"/>
    <p:sldId id="264" r:id="rId7"/>
    <p:sldId id="265" r:id="rId8"/>
    <p:sldId id="268" r:id="rId9"/>
    <p:sldId id="269" r:id="rId10"/>
    <p:sldId id="270" r:id="rId11"/>
    <p:sldId id="271" r:id="rId12"/>
    <p:sldId id="274" r:id="rId13"/>
    <p:sldId id="276" r:id="rId14"/>
    <p:sldId id="291" r:id="rId15"/>
    <p:sldId id="289" r:id="rId16"/>
    <p:sldId id="295" r:id="rId17"/>
    <p:sldId id="296" r:id="rId18"/>
    <p:sldId id="297" r:id="rId19"/>
    <p:sldId id="298" r:id="rId20"/>
    <p:sldId id="299" r:id="rId21"/>
    <p:sldId id="300" r:id="rId22"/>
    <p:sldId id="301" r:id="rId23"/>
    <p:sldId id="302" r:id="rId24"/>
    <p:sldId id="283" r:id="rId25"/>
    <p:sldId id="285" r:id="rId26"/>
    <p:sldId id="28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2" d="100"/>
          <a:sy n="92" d="100"/>
        </p:scale>
        <p:origin x="-128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FD73F02-3604-A347-B6BB-61EEB33D4B34}" type="datetimeFigureOut">
              <a:rPr lang="en-US" smtClean="0"/>
              <a:t>2014-04-27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0BB724-4513-884F-8B4D-E32EF88D1458}" type="slidenum">
              <a:rPr lang="en-US" smtClean="0"/>
              <a:t>‹#›</a:t>
            </a:fld>
            <a:endParaRPr lang="en-US"/>
          </a:p>
        </p:txBody>
      </p:sp>
    </p:spTree>
    <p:extLst>
      <p:ext uri="{BB962C8B-B14F-4D97-AF65-F5344CB8AC3E}">
        <p14:creationId xmlns:p14="http://schemas.microsoft.com/office/powerpoint/2010/main" val="5023477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E4C0BD-DFD8-4C45-8AF4-0A970F917533}" type="datetimeFigureOut">
              <a:rPr lang="en-US" smtClean="0"/>
              <a:t>2014-04-27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1D8C66-BAB2-4144-8941-FBFF54164DD4}" type="slidenum">
              <a:rPr lang="en-US" smtClean="0"/>
              <a:t>‹#›</a:t>
            </a:fld>
            <a:endParaRPr lang="en-US"/>
          </a:p>
        </p:txBody>
      </p:sp>
    </p:spTree>
    <p:extLst>
      <p:ext uri="{BB962C8B-B14F-4D97-AF65-F5344CB8AC3E}">
        <p14:creationId xmlns:p14="http://schemas.microsoft.com/office/powerpoint/2010/main" val="147855884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CA"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CA"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81D5F37C-F3E7-3040-91A4-F48DB15D7B50}" type="datetime1">
              <a:rPr lang="en-CA" smtClean="0"/>
              <a:t>2014-04-27</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CA"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B757A6CF-C552-EC45-AB99-74954F5DEFE4}" type="datetime1">
              <a:rPr lang="en-CA" smtClean="0"/>
              <a:t>2014-04-27</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CA"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CA"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0BA70DBC-8427-F94D-AF09-3CCCCF329371}" type="datetime1">
              <a:rPr lang="en-CA" smtClean="0"/>
              <a:t>2014-04-27</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5AAA6EBC-669C-7D49-B985-8B0AEEC1D2BA}" type="datetime1">
              <a:rPr lang="en-CA" smtClean="0"/>
              <a:t>2014-04-27</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CA"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AEF590B0-54FF-9A42-AF53-151605D83591}" type="datetime1">
              <a:rPr lang="en-CA" smtClean="0"/>
              <a:t>2014-04-27</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CA"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CA"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74666BFC-1F27-D044-B161-FE79935BBF8A}" type="datetime1">
              <a:rPr lang="en-CA" smtClean="0"/>
              <a:t>2014-04-27</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445325C-C39E-5C4A-9FD9-335C1225EAA4}" type="datetime1">
              <a:rPr lang="en-CA" smtClean="0"/>
              <a:t>2014-04-27</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CA" smtClean="0"/>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fld id="{29721C24-90BA-6048-9ECC-86EBC356D8CA}" type="datetime1">
              <a:rPr lang="en-CA" smtClean="0"/>
              <a:t>2014-04-27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CA"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CA"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CA"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fld id="{4CF8E58F-E69C-2C45-A9F5-9F918F11DE30}" type="datetime1">
              <a:rPr lang="en-CA" smtClean="0"/>
              <a:t>2014-04-27</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CA"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66EC6C96-EBEB-5A43-97FB-6BB215CA44E0}" type="datetime1">
              <a:rPr lang="en-CA" smtClean="0"/>
              <a:t>2014-04-27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653B83C7-9A28-1C40-BC78-8DC02C916A30}" type="datetime1">
              <a:rPr lang="en-CA" smtClean="0"/>
              <a:t>2014-04-27</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CA"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CA" smtClean="0"/>
              <a:t>Click to edit Master text styles</a:t>
            </a:r>
          </a:p>
          <a:p>
            <a:pPr lvl="1" eaLnBrk="1" latinLnBrk="0" hangingPunct="1"/>
            <a:r>
              <a:rPr kumimoji="0" lang="en-CA" smtClean="0"/>
              <a:t>Second level</a:t>
            </a:r>
          </a:p>
          <a:p>
            <a:pPr lvl="2" eaLnBrk="1" latinLnBrk="0" hangingPunct="1"/>
            <a:r>
              <a:rPr kumimoji="0" lang="en-CA" smtClean="0"/>
              <a:t>Third level</a:t>
            </a:r>
          </a:p>
          <a:p>
            <a:pPr lvl="3" eaLnBrk="1" latinLnBrk="0" hangingPunct="1"/>
            <a:r>
              <a:rPr kumimoji="0" lang="en-CA" smtClean="0"/>
              <a:t>Fourth level</a:t>
            </a:r>
          </a:p>
          <a:p>
            <a:pPr lvl="4" eaLnBrk="1" latinLnBrk="0" hangingPunct="1"/>
            <a:r>
              <a:rPr kumimoji="0" lang="en-CA"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E4DFCB8-D2C8-8C45-B593-1400CC58A0CC}" type="datetime1">
              <a:rPr lang="en-CA" smtClean="0"/>
              <a:t>2014-04-27</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literacyteaching.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1382087"/>
            <a:ext cx="6477000" cy="4443030"/>
          </a:xfrm>
        </p:spPr>
        <p:txBody>
          <a:bodyPr>
            <a:normAutofit/>
          </a:bodyPr>
          <a:lstStyle/>
          <a:p>
            <a:r>
              <a:rPr lang="en-CA" dirty="0" smtClean="0"/>
              <a:t>Priorities in teacher education: the 7 key elements of </a:t>
            </a:r>
            <a:r>
              <a:rPr lang="en-CA" dirty="0" err="1" smtClean="0"/>
              <a:t>preservice</a:t>
            </a:r>
            <a:r>
              <a:rPr lang="en-CA" dirty="0" smtClean="0"/>
              <a:t> preparation</a:t>
            </a:r>
            <a:br>
              <a:rPr lang="en-CA" dirty="0" smtClean="0"/>
            </a:br>
            <a:endParaRPr lang="en-US" dirty="0"/>
          </a:p>
        </p:txBody>
      </p:sp>
      <p:sp>
        <p:nvSpPr>
          <p:cNvPr id="3" name="Subtitle 2"/>
          <p:cNvSpPr>
            <a:spLocks noGrp="1"/>
          </p:cNvSpPr>
          <p:nvPr>
            <p:ph type="subTitle" idx="1"/>
          </p:nvPr>
        </p:nvSpPr>
        <p:spPr/>
        <p:txBody>
          <a:bodyPr>
            <a:noAutofit/>
          </a:bodyPr>
          <a:lstStyle/>
          <a:p>
            <a:endParaRPr lang="en-CA" sz="4000" dirty="0" smtClean="0">
              <a:solidFill>
                <a:schemeClr val="bg1"/>
              </a:solidFill>
            </a:endParaRPr>
          </a:p>
          <a:p>
            <a:r>
              <a:rPr lang="en-CA" sz="4000" dirty="0" smtClean="0">
                <a:solidFill>
                  <a:schemeClr val="bg1"/>
                </a:solidFill>
              </a:rPr>
              <a:t>Clive </a:t>
            </a:r>
            <a:r>
              <a:rPr lang="en-CA" sz="4000" dirty="0">
                <a:solidFill>
                  <a:schemeClr val="bg1"/>
                </a:solidFill>
              </a:rPr>
              <a:t>Beck</a:t>
            </a:r>
            <a:r>
              <a:rPr lang="en-US" sz="4000" dirty="0">
                <a:solidFill>
                  <a:schemeClr val="bg1"/>
                </a:solidFill>
              </a:rPr>
              <a:t/>
            </a:r>
            <a:br>
              <a:rPr lang="en-US" sz="4000" dirty="0">
                <a:solidFill>
                  <a:schemeClr val="bg1"/>
                </a:solidFill>
              </a:rPr>
            </a:br>
            <a:endParaRPr lang="en-US" sz="4000" dirty="0">
              <a:solidFill>
                <a:schemeClr val="bg1"/>
              </a:solidFill>
            </a:endParaRPr>
          </a:p>
        </p:txBody>
      </p:sp>
      <p:sp>
        <p:nvSpPr>
          <p:cNvPr id="6" name="Slide Number Placeholder 5"/>
          <p:cNvSpPr>
            <a:spLocks noGrp="1"/>
          </p:cNvSpPr>
          <p:nvPr>
            <p:ph type="sldNum" sz="quarter" idx="12"/>
          </p:nvPr>
        </p:nvSpPr>
        <p:spPr/>
        <p:txBody>
          <a:bodyPr/>
          <a:lstStyle/>
          <a:p>
            <a:pPr eaLnBrk="1" latinLnBrk="0" hangingPunct="1"/>
            <a:fld id="{F0C94032-CD4C-4C25-B0C2-CEC720522D92}" type="slidenum">
              <a:rPr kumimoji="0" lang="en-US" smtClean="0"/>
              <a:pPr eaLnBrk="1" latinLnBrk="0" hangingPunct="1"/>
              <a:t>1</a:t>
            </a:fld>
            <a:endParaRPr kumimoji="0" lang="en-US" dirty="0">
              <a:solidFill>
                <a:schemeClr val="tx2"/>
              </a:solidFill>
            </a:endParaRPr>
          </a:p>
        </p:txBody>
      </p:sp>
    </p:spTree>
    <p:extLst>
      <p:ext uri="{BB962C8B-B14F-4D97-AF65-F5344CB8AC3E}">
        <p14:creationId xmlns:p14="http://schemas.microsoft.com/office/powerpoint/2010/main" val="26343733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itle 1"/>
          <p:cNvSpPr>
            <a:spLocks noGrp="1"/>
          </p:cNvSpPr>
          <p:nvPr>
            <p:ph type="title" orient="vert"/>
          </p:nvPr>
        </p:nvSpPr>
        <p:spPr/>
        <p:txBody>
          <a:bodyPr>
            <a:normAutofit/>
          </a:bodyPr>
          <a:lstStyle/>
          <a:p>
            <a:r>
              <a:rPr lang="en-US" sz="4800" dirty="0" smtClean="0"/>
              <a:t>Celebrating Teachers! </a:t>
            </a:r>
            <a:endParaRPr lang="en-US" sz="4800" dirty="0"/>
          </a:p>
        </p:txBody>
      </p:sp>
      <p:sp>
        <p:nvSpPr>
          <p:cNvPr id="3" name="Vertical Text Placeholder 2"/>
          <p:cNvSpPr>
            <a:spLocks noGrp="1"/>
          </p:cNvSpPr>
          <p:nvPr>
            <p:ph type="body" orient="vert"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763074" y="798854"/>
            <a:ext cx="2884160" cy="1922773"/>
          </a:xfrm>
          <a:prstGeom prst="rect">
            <a:avLst/>
          </a:prstGeom>
        </p:spPr>
      </p:pic>
      <p:pic>
        <p:nvPicPr>
          <p:cNvPr id="6" name="Picture 5"/>
          <p:cNvPicPr>
            <a:picLocks noChangeAspect="1"/>
          </p:cNvPicPr>
          <p:nvPr/>
        </p:nvPicPr>
        <p:blipFill>
          <a:blip r:embed="rId3"/>
          <a:stretch>
            <a:fillRect/>
          </a:stretch>
        </p:blipFill>
        <p:spPr>
          <a:xfrm>
            <a:off x="2641836" y="3569057"/>
            <a:ext cx="2910224" cy="1773110"/>
          </a:xfrm>
          <a:prstGeom prst="rect">
            <a:avLst/>
          </a:prstGeom>
        </p:spPr>
      </p:pic>
      <p:sp>
        <p:nvSpPr>
          <p:cNvPr id="9" name="Slide Number Placeholder 8"/>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2</a:t>
            </a:fld>
            <a:endParaRPr kumimoji="0" lang="en-US" dirty="0"/>
          </a:p>
        </p:txBody>
      </p:sp>
    </p:spTree>
    <p:extLst>
      <p:ext uri="{BB962C8B-B14F-4D97-AF65-F5344CB8AC3E}">
        <p14:creationId xmlns:p14="http://schemas.microsoft.com/office/powerpoint/2010/main" val="115792878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OUR LONGITUDINAL STUDY OF TEACHERS</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3</a:t>
            </a:fld>
            <a:endParaRPr kumimoji="0" lang="en-US" dirty="0">
              <a:solidFill>
                <a:srgbClr val="FFFFFF"/>
              </a:solidFill>
            </a:endParaRPr>
          </a:p>
        </p:txBody>
      </p:sp>
      <p:sp>
        <p:nvSpPr>
          <p:cNvPr id="7" name="Text Placeholder 6"/>
          <p:cNvSpPr>
            <a:spLocks noGrp="1"/>
          </p:cNvSpPr>
          <p:nvPr>
            <p:ph type="body" idx="2"/>
          </p:nvPr>
        </p:nvSpPr>
        <p:spPr/>
        <p:txBody>
          <a:bodyPr/>
          <a:lstStyle/>
          <a:p>
            <a:endParaRPr lang="en-US" dirty="0"/>
          </a:p>
        </p:txBody>
      </p:sp>
      <p:sp>
        <p:nvSpPr>
          <p:cNvPr id="3" name="Content Placeholder 2"/>
          <p:cNvSpPr>
            <a:spLocks noGrp="1"/>
          </p:cNvSpPr>
          <p:nvPr>
            <p:ph sz="quarter" idx="1"/>
          </p:nvPr>
        </p:nvSpPr>
        <p:spPr/>
        <p:txBody>
          <a:bodyPr>
            <a:normAutofit/>
          </a:bodyPr>
          <a:lstStyle/>
          <a:p>
            <a:r>
              <a:rPr lang="en-CA" sz="3200" dirty="0"/>
              <a:t>42 teachers – mainly elementary and middle </a:t>
            </a:r>
            <a:r>
              <a:rPr lang="en-CA" sz="3200" dirty="0" smtClean="0"/>
              <a:t>school</a:t>
            </a:r>
          </a:p>
          <a:p>
            <a:pPr lvl="0"/>
            <a:endParaRPr lang="en-CA" sz="3200" dirty="0"/>
          </a:p>
          <a:p>
            <a:r>
              <a:rPr lang="en-CA" sz="3200" dirty="0" smtClean="0"/>
              <a:t>20 </a:t>
            </a:r>
            <a:r>
              <a:rPr lang="en-CA" sz="3200" dirty="0"/>
              <a:t>began teaching in </a:t>
            </a:r>
            <a:r>
              <a:rPr lang="en-CA" sz="3200" dirty="0" smtClean="0"/>
              <a:t>2004 and </a:t>
            </a:r>
            <a:r>
              <a:rPr lang="en-CA" sz="3200" dirty="0"/>
              <a:t>22 in 2007 </a:t>
            </a:r>
            <a:endParaRPr lang="en-CA" sz="3200" dirty="0" smtClean="0"/>
          </a:p>
          <a:p>
            <a:pPr lvl="0"/>
            <a:endParaRPr lang="en-CA" sz="3200" dirty="0" smtClean="0"/>
          </a:p>
          <a:p>
            <a:pPr lvl="0"/>
            <a:endParaRPr lang="en-US" sz="3200" dirty="0"/>
          </a:p>
          <a:p>
            <a:endParaRPr lang="en-US" dirty="0"/>
          </a:p>
        </p:txBody>
      </p:sp>
    </p:spTree>
    <p:extLst>
      <p:ext uri="{BB962C8B-B14F-4D97-AF65-F5344CB8AC3E}">
        <p14:creationId xmlns:p14="http://schemas.microsoft.com/office/powerpoint/2010/main" val="296044595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1. Teachers Learn a Great Deal by Informal Means </a:t>
            </a:r>
            <a:endParaRPr lang="en-US" dirty="0"/>
          </a:p>
        </p:txBody>
      </p:sp>
      <p:sp>
        <p:nvSpPr>
          <p:cNvPr id="3" name="Content Placeholder 2"/>
          <p:cNvSpPr>
            <a:spLocks noGrp="1"/>
          </p:cNvSpPr>
          <p:nvPr>
            <p:ph sz="quarter" idx="1"/>
          </p:nvPr>
        </p:nvSpPr>
        <p:spPr/>
        <p:txBody>
          <a:bodyPr/>
          <a:lstStyle/>
          <a:p>
            <a:r>
              <a:rPr lang="en-CA" sz="3600" dirty="0" smtClean="0"/>
              <a:t>experimentation </a:t>
            </a:r>
            <a:r>
              <a:rPr lang="en-CA" sz="3600" dirty="0"/>
              <a:t>in the classroom</a:t>
            </a:r>
            <a:endParaRPr lang="en-US" sz="3600" dirty="0"/>
          </a:p>
          <a:p>
            <a:pPr lvl="0"/>
            <a:r>
              <a:rPr lang="en-CA" sz="3600" dirty="0"/>
              <a:t>observing their students</a:t>
            </a:r>
            <a:endParaRPr lang="en-US" sz="3600" dirty="0"/>
          </a:p>
          <a:p>
            <a:pPr lvl="0"/>
            <a:r>
              <a:rPr lang="en-CA" sz="3600" dirty="0"/>
              <a:t>feedback from students</a:t>
            </a:r>
            <a:endParaRPr lang="en-US" sz="3600" dirty="0"/>
          </a:p>
          <a:p>
            <a:pPr lvl="0"/>
            <a:r>
              <a:rPr lang="en-CA" sz="3600" dirty="0"/>
              <a:t>observing other teachers</a:t>
            </a:r>
            <a:endParaRPr lang="en-US" sz="3600" dirty="0"/>
          </a:p>
          <a:p>
            <a:pPr lvl="0"/>
            <a:r>
              <a:rPr lang="en-CA" sz="3600" dirty="0"/>
              <a:t>discussion with teachers</a:t>
            </a:r>
            <a:endParaRPr lang="en-US" sz="3600" dirty="0"/>
          </a:p>
          <a:p>
            <a:pPr lvl="0"/>
            <a:r>
              <a:rPr lang="en-CA" sz="3600" dirty="0"/>
              <a:t>self-chosen reading (including online)</a:t>
            </a:r>
            <a:endParaRPr lang="en-US" sz="3600" dirty="0"/>
          </a:p>
          <a:p>
            <a:endParaRPr lang="en-US" dirty="0"/>
          </a:p>
        </p:txBody>
      </p:sp>
      <p:sp>
        <p:nvSpPr>
          <p:cNvPr id="5" name="Slide Number Placeholder 4"/>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4</a:t>
            </a:fld>
            <a:endParaRPr kumimoji="0" lang="en-US" dirty="0">
              <a:solidFill>
                <a:srgbClr val="FFFFFF"/>
              </a:solidFill>
            </a:endParaRPr>
          </a:p>
        </p:txBody>
      </p:sp>
    </p:spTree>
    <p:extLst>
      <p:ext uri="{BB962C8B-B14F-4D97-AF65-F5344CB8AC3E}">
        <p14:creationId xmlns:p14="http://schemas.microsoft.com/office/powerpoint/2010/main" val="80384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939" y="228600"/>
            <a:ext cx="8153400" cy="990600"/>
          </a:xfrm>
        </p:spPr>
        <p:txBody>
          <a:bodyPr>
            <a:noAutofit/>
          </a:bodyPr>
          <a:lstStyle/>
          <a:p>
            <a:r>
              <a:rPr lang="en-CA" sz="3600" b="1" i="1" dirty="0" smtClean="0"/>
              <a:t/>
            </a:r>
            <a:br>
              <a:rPr lang="en-CA" sz="3600" b="1" i="1" dirty="0" smtClean="0"/>
            </a:br>
            <a:r>
              <a:rPr lang="en-CA" sz="3600" dirty="0" smtClean="0"/>
              <a:t>2</a:t>
            </a:r>
            <a:r>
              <a:rPr lang="en-CA" sz="3600" dirty="0"/>
              <a:t>. Teachers Learn Much More Informally Than Formally </a:t>
            </a:r>
            <a:r>
              <a:rPr lang="en-US" sz="3600" dirty="0"/>
              <a:t/>
            </a:r>
            <a:br>
              <a:rPr lang="en-US" sz="3600" dirty="0"/>
            </a:br>
            <a:endParaRPr lang="en-US" sz="3600" dirty="0"/>
          </a:p>
        </p:txBody>
      </p:sp>
      <p:sp>
        <p:nvSpPr>
          <p:cNvPr id="3" name="Content Placeholder 2"/>
          <p:cNvSpPr>
            <a:spLocks noGrp="1"/>
          </p:cNvSpPr>
          <p:nvPr>
            <p:ph sz="quarter" idx="1"/>
          </p:nvPr>
        </p:nvSpPr>
        <p:spPr/>
        <p:txBody>
          <a:bodyPr/>
          <a:lstStyle/>
          <a:p>
            <a:pPr marL="0" indent="0">
              <a:buNone/>
            </a:pPr>
            <a:r>
              <a:rPr lang="en-CA" sz="3200" dirty="0" smtClean="0"/>
              <a:t>Christopher </a:t>
            </a:r>
            <a:r>
              <a:rPr lang="en-CA" sz="3200" dirty="0"/>
              <a:t>Day (1999): “the largely private, unaided learning from experience through which most teachers learn to survive, become competent, and develop” </a:t>
            </a:r>
            <a:r>
              <a:rPr lang="en-CA" sz="2000" dirty="0"/>
              <a:t>(p</a:t>
            </a:r>
            <a:r>
              <a:rPr lang="en-CA" sz="2000" dirty="0" smtClean="0"/>
              <a:t>.2)</a:t>
            </a:r>
            <a:r>
              <a:rPr lang="en-CA" sz="2000" dirty="0"/>
              <a:t>. </a:t>
            </a:r>
            <a:endParaRPr lang="en-CA" sz="2000" dirty="0" smtClean="0"/>
          </a:p>
          <a:p>
            <a:endParaRPr lang="en-US" dirty="0"/>
          </a:p>
          <a:p>
            <a:pPr marL="0" indent="0">
              <a:buNone/>
            </a:pPr>
            <a:endParaRPr lang="en-US" dirty="0"/>
          </a:p>
          <a:p>
            <a:endParaRPr lang="en-US" dirty="0"/>
          </a:p>
        </p:txBody>
      </p:sp>
      <p:pic>
        <p:nvPicPr>
          <p:cNvPr id="4" name="Picture 4" descr="DSCN0345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0843" y="3678494"/>
            <a:ext cx="3227825" cy="2417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 name="Slide Number Placeholder 5"/>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5</a:t>
            </a:fld>
            <a:endParaRPr kumimoji="0" lang="en-US" dirty="0">
              <a:solidFill>
                <a:srgbClr val="FFFFFF"/>
              </a:solidFill>
            </a:endParaRPr>
          </a:p>
        </p:txBody>
      </p:sp>
    </p:spTree>
    <p:extLst>
      <p:ext uri="{BB962C8B-B14F-4D97-AF65-F5344CB8AC3E}">
        <p14:creationId xmlns:p14="http://schemas.microsoft.com/office/powerpoint/2010/main" val="195541938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3</a:t>
            </a:r>
            <a:r>
              <a:rPr lang="en-CA" dirty="0"/>
              <a:t>. Areas of Informal Teacher Learning</a:t>
            </a:r>
            <a:r>
              <a:rPr lang="en-US" dirty="0"/>
              <a:t/>
            </a:r>
            <a:br>
              <a:rPr lang="en-US" dirty="0"/>
            </a:b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lstStyle/>
          <a:p>
            <a:pPr marL="0" indent="0">
              <a:buNone/>
            </a:pPr>
            <a:r>
              <a:rPr lang="en-CA" sz="3600" b="1" i="1" dirty="0"/>
              <a:t>a. Effective teaching strategies</a:t>
            </a:r>
            <a:endParaRPr lang="en-US" sz="3600" dirty="0" smtClean="0"/>
          </a:p>
          <a:p>
            <a:pPr marL="0" indent="0">
              <a:buNone/>
            </a:pPr>
            <a:r>
              <a:rPr lang="en-CA" sz="3600" dirty="0" smtClean="0"/>
              <a:t>“</a:t>
            </a:r>
            <a:r>
              <a:rPr lang="en-CA" sz="3600" dirty="0"/>
              <a:t>Every year, just from classroom experience, I learn different ways to make lessons and activities interesting.”  (Anita, year 5) </a:t>
            </a:r>
            <a:endParaRPr lang="en-US" sz="3600" dirty="0"/>
          </a:p>
          <a:p>
            <a:endParaRPr lang="en-US" dirty="0"/>
          </a:p>
        </p:txBody>
      </p:sp>
      <p:sp>
        <p:nvSpPr>
          <p:cNvPr id="6" name="Slide Number Placeholder 5"/>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6</a:t>
            </a:fld>
            <a:endParaRPr kumimoji="0" lang="en-US" dirty="0">
              <a:solidFill>
                <a:srgbClr val="FFFFFF"/>
              </a:solidFill>
            </a:endParaRPr>
          </a:p>
        </p:txBody>
      </p:sp>
    </p:spTree>
    <p:extLst>
      <p:ext uri="{BB962C8B-B14F-4D97-AF65-F5344CB8AC3E}">
        <p14:creationId xmlns:p14="http://schemas.microsoft.com/office/powerpoint/2010/main" val="27522011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Areas </a:t>
            </a:r>
            <a:r>
              <a:rPr lang="en-CA" dirty="0"/>
              <a:t>of Informal Teacher Learning</a:t>
            </a:r>
            <a:r>
              <a:rPr lang="en-US" dirty="0"/>
              <a:t/>
            </a:r>
            <a:br>
              <a:rPr lang="en-US" dirty="0"/>
            </a:br>
            <a:endParaRPr lang="en-US" dirty="0"/>
          </a:p>
        </p:txBody>
      </p:sp>
      <p:sp>
        <p:nvSpPr>
          <p:cNvPr id="3" name="Content Placeholder 2"/>
          <p:cNvSpPr>
            <a:spLocks noGrp="1"/>
          </p:cNvSpPr>
          <p:nvPr>
            <p:ph sz="quarter" idx="1"/>
          </p:nvPr>
        </p:nvSpPr>
        <p:spPr>
          <a:xfrm>
            <a:off x="609600" y="1589567"/>
            <a:ext cx="6207672" cy="3490742"/>
          </a:xfrm>
        </p:spPr>
        <p:txBody>
          <a:bodyPr>
            <a:normAutofit/>
          </a:bodyPr>
          <a:lstStyle/>
          <a:p>
            <a:pPr marL="0" indent="0">
              <a:buNone/>
            </a:pPr>
            <a:r>
              <a:rPr lang="en-CA" sz="3200" b="1" i="1" dirty="0"/>
              <a:t>b. Program planning.</a:t>
            </a:r>
            <a:r>
              <a:rPr lang="en-CA" sz="3200" dirty="0"/>
              <a:t> </a:t>
            </a:r>
            <a:endParaRPr lang="en-US" sz="3200" dirty="0"/>
          </a:p>
          <a:p>
            <a:pPr marL="0" indent="0">
              <a:buNone/>
            </a:pPr>
            <a:r>
              <a:rPr lang="en-CA" sz="3200" b="1" i="1" dirty="0"/>
              <a:t>c. Program integration</a:t>
            </a:r>
            <a:r>
              <a:rPr lang="en-CA" b="1" i="1" dirty="0" smtClean="0"/>
              <a:t>.</a:t>
            </a:r>
          </a:p>
          <a:p>
            <a:pPr marL="0" indent="0">
              <a:buNone/>
            </a:pPr>
            <a:r>
              <a:rPr lang="en-CA" dirty="0" smtClean="0"/>
              <a:t> </a:t>
            </a:r>
            <a:endParaRPr lang="en-US" dirty="0"/>
          </a:p>
          <a:p>
            <a:endParaRPr lang="en-US" dirty="0"/>
          </a:p>
        </p:txBody>
      </p:sp>
      <p:sp>
        <p:nvSpPr>
          <p:cNvPr id="4" name="Content Placeholder 3"/>
          <p:cNvSpPr>
            <a:spLocks noGrp="1"/>
          </p:cNvSpPr>
          <p:nvPr>
            <p:ph sz="quarter" idx="2"/>
          </p:nvPr>
        </p:nvSpPr>
        <p:spPr/>
        <p:txBody>
          <a:bodyPr>
            <a:normAutofit/>
          </a:bodyPr>
          <a:lstStyle/>
          <a:p>
            <a:pPr marL="0" indent="0">
              <a:buNone/>
            </a:pPr>
            <a:r>
              <a:rPr lang="en-CA" sz="3200" b="1" i="1" dirty="0"/>
              <a:t>d. Individualization of learning.</a:t>
            </a:r>
            <a:r>
              <a:rPr lang="en-CA" sz="3200" dirty="0"/>
              <a:t> </a:t>
            </a:r>
            <a:endParaRPr lang="en-US" sz="3200" dirty="0"/>
          </a:p>
          <a:p>
            <a:pPr marL="0" indent="0">
              <a:buNone/>
            </a:pPr>
            <a:r>
              <a:rPr lang="en-CA" sz="3200" b="1" i="1" dirty="0"/>
              <a:t>e. Effective and feasible assessment.</a:t>
            </a:r>
            <a:r>
              <a:rPr lang="en-CA" sz="3200" dirty="0"/>
              <a:t> </a:t>
            </a:r>
            <a:endParaRPr lang="en-US" sz="3200" dirty="0"/>
          </a:p>
          <a:p>
            <a:endParaRPr lang="en-US" dirty="0"/>
          </a:p>
        </p:txBody>
      </p:sp>
      <p:pic>
        <p:nvPicPr>
          <p:cNvPr id="7" name="Picture 6"/>
          <p:cNvPicPr>
            <a:picLocks noChangeAspect="1"/>
          </p:cNvPicPr>
          <p:nvPr/>
        </p:nvPicPr>
        <p:blipFill>
          <a:blip r:embed="rId2"/>
          <a:stretch>
            <a:fillRect/>
          </a:stretch>
        </p:blipFill>
        <p:spPr>
          <a:xfrm>
            <a:off x="1211124" y="2840964"/>
            <a:ext cx="2180856" cy="2907808"/>
          </a:xfrm>
          <a:prstGeom prst="rect">
            <a:avLst/>
          </a:prstGeom>
        </p:spPr>
      </p:pic>
      <p:sp>
        <p:nvSpPr>
          <p:cNvPr id="6" name="Slide Number Placeholder 5"/>
          <p:cNvSpPr>
            <a:spLocks noGrp="1"/>
          </p:cNvSpPr>
          <p:nvPr>
            <p:ph type="sldNum" sz="quarter" idx="16"/>
          </p:nvPr>
        </p:nvSpPr>
        <p:spPr/>
        <p:txBody>
          <a:bodyPr>
            <a:normAutofit fontScale="85000" lnSpcReduction="20000"/>
          </a:bodyPr>
          <a:lstStyle/>
          <a:p>
            <a:pPr algn="ctr" eaLnBrk="1" latinLnBrk="0" hangingPunct="1"/>
            <a:fld id="{F0C94032-CD4C-4C25-B0C2-CEC720522D92}" type="slidenum">
              <a:rPr kumimoji="0" lang="en-US" smtClean="0"/>
              <a:pPr algn="ctr" eaLnBrk="1" latinLnBrk="0" hangingPunct="1"/>
              <a:t>7</a:t>
            </a:fld>
            <a:endParaRPr kumimoji="0" lang="en-US"/>
          </a:p>
        </p:txBody>
      </p:sp>
    </p:spTree>
    <p:extLst>
      <p:ext uri="{BB962C8B-B14F-4D97-AF65-F5344CB8AC3E}">
        <p14:creationId xmlns:p14="http://schemas.microsoft.com/office/powerpoint/2010/main" val="179066003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Areas </a:t>
            </a:r>
            <a:r>
              <a:rPr lang="en-CA" dirty="0"/>
              <a:t>of Informal Teacher Learning</a:t>
            </a:r>
            <a:r>
              <a:rPr lang="en-US" dirty="0"/>
              <a:t/>
            </a:r>
            <a:br>
              <a:rPr lang="en-US" dirty="0"/>
            </a:b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CA" sz="3200" b="1" i="1" dirty="0"/>
              <a:t>f. Use of technology.</a:t>
            </a:r>
            <a:r>
              <a:rPr lang="en-CA" sz="3200" dirty="0"/>
              <a:t> </a:t>
            </a:r>
            <a:endParaRPr lang="en-CA" sz="3200" dirty="0" smtClean="0"/>
          </a:p>
          <a:p>
            <a:pPr marL="0" indent="0">
              <a:buNone/>
            </a:pPr>
            <a:endParaRPr lang="en-US" sz="3200" dirty="0"/>
          </a:p>
          <a:p>
            <a:pPr marL="0" indent="0">
              <a:buNone/>
            </a:pPr>
            <a:r>
              <a:rPr lang="en-CA" sz="3200" b="1" i="1" dirty="0"/>
              <a:t>g. Building classroom community and teacher-student rapport.</a:t>
            </a:r>
            <a:r>
              <a:rPr lang="en-CA" sz="3200" dirty="0"/>
              <a:t> </a:t>
            </a:r>
            <a:endParaRPr lang="en-CA" sz="3200" dirty="0" smtClean="0"/>
          </a:p>
          <a:p>
            <a:pPr marL="0" indent="0">
              <a:buNone/>
            </a:pPr>
            <a:endParaRPr lang="en-US" sz="3200" dirty="0"/>
          </a:p>
          <a:p>
            <a:pPr marL="0" indent="0">
              <a:buNone/>
            </a:pPr>
            <a:r>
              <a:rPr lang="en-CA" sz="3200" b="1" i="1" dirty="0"/>
              <a:t>h. How to make teaching feasible.</a:t>
            </a:r>
            <a:r>
              <a:rPr lang="en-CA" sz="3200" dirty="0"/>
              <a:t> </a:t>
            </a:r>
            <a:endParaRPr lang="en-US" sz="3200" dirty="0"/>
          </a:p>
          <a:p>
            <a:pPr marL="0" indent="0">
              <a:buNone/>
            </a:pPr>
            <a:r>
              <a:rPr lang="en-CA" sz="3200" dirty="0"/>
              <a:t> </a:t>
            </a:r>
            <a:endParaRPr lang="en-US" sz="3200" dirty="0"/>
          </a:p>
          <a:p>
            <a:pPr marL="0" indent="0">
              <a:buNone/>
            </a:pPr>
            <a:endParaRPr lang="en-US" dirty="0"/>
          </a:p>
        </p:txBody>
      </p:sp>
      <p:pic>
        <p:nvPicPr>
          <p:cNvPr id="5" name="Picture 2" descr="DSCN0339_0"/>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l="18166" r="18166"/>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 name="Slide Number Placeholder 5"/>
          <p:cNvSpPr>
            <a:spLocks noGrp="1"/>
          </p:cNvSpPr>
          <p:nvPr>
            <p:ph type="sldNum" sz="quarter" idx="16"/>
          </p:nvPr>
        </p:nvSpPr>
        <p:spPr/>
        <p:txBody>
          <a:bodyPr>
            <a:normAutofit fontScale="85000" lnSpcReduction="20000"/>
          </a:bodyPr>
          <a:lstStyle/>
          <a:p>
            <a:pPr algn="ctr" eaLnBrk="1" latinLnBrk="0" hangingPunct="1"/>
            <a:fld id="{F0C94032-CD4C-4C25-B0C2-CEC720522D92}" type="slidenum">
              <a:rPr kumimoji="0" lang="en-US" smtClean="0"/>
              <a:pPr algn="ctr" eaLnBrk="1" latinLnBrk="0" hangingPunct="1"/>
              <a:t>8</a:t>
            </a:fld>
            <a:endParaRPr kumimoji="0" lang="en-US"/>
          </a:p>
        </p:txBody>
      </p:sp>
    </p:spTree>
    <p:extLst>
      <p:ext uri="{BB962C8B-B14F-4D97-AF65-F5344CB8AC3E}">
        <p14:creationId xmlns:p14="http://schemas.microsoft.com/office/powerpoint/2010/main" val="132373581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b="1" i="1" dirty="0" smtClean="0"/>
              <a:t/>
            </a:r>
            <a:br>
              <a:rPr lang="en-CA" sz="4000" b="1" i="1" dirty="0" smtClean="0"/>
            </a:br>
            <a:r>
              <a:rPr lang="en-CA" sz="4000" dirty="0" smtClean="0"/>
              <a:t>4</a:t>
            </a:r>
            <a:r>
              <a:rPr lang="en-CA" sz="4000" dirty="0"/>
              <a:t>. Teachers Adopt a Strong Decision-Making Role </a:t>
            </a:r>
            <a:r>
              <a:rPr lang="en-US" dirty="0"/>
              <a:t/>
            </a:r>
            <a:br>
              <a:rPr lang="en-US" dirty="0"/>
            </a:br>
            <a:endParaRPr lang="en-US" dirty="0"/>
          </a:p>
        </p:txBody>
      </p:sp>
      <p:sp>
        <p:nvSpPr>
          <p:cNvPr id="3" name="Content Placeholder 2"/>
          <p:cNvSpPr>
            <a:spLocks noGrp="1"/>
          </p:cNvSpPr>
          <p:nvPr>
            <p:ph sz="quarter" idx="1"/>
          </p:nvPr>
        </p:nvSpPr>
        <p:spPr/>
        <p:txBody>
          <a:bodyPr/>
          <a:lstStyle/>
          <a:p>
            <a:pPr lvl="0"/>
            <a:r>
              <a:rPr lang="en-CA" dirty="0" smtClean="0"/>
              <a:t>To </a:t>
            </a:r>
            <a:r>
              <a:rPr lang="en-CA" dirty="0"/>
              <a:t>make the program </a:t>
            </a:r>
            <a:r>
              <a:rPr lang="en-CA" dirty="0" smtClean="0"/>
              <a:t>feasible</a:t>
            </a:r>
          </a:p>
          <a:p>
            <a:pPr lvl="0"/>
            <a:endParaRPr lang="en-US" dirty="0"/>
          </a:p>
          <a:p>
            <a:pPr lvl="0"/>
            <a:r>
              <a:rPr lang="en-CA" dirty="0"/>
              <a:t>To emphasize important topics</a:t>
            </a:r>
            <a:endParaRPr lang="en-US" dirty="0"/>
          </a:p>
          <a:p>
            <a:pPr lvl="0"/>
            <a:endParaRPr lang="en-CA" dirty="0" smtClean="0"/>
          </a:p>
          <a:p>
            <a:pPr lvl="0"/>
            <a:r>
              <a:rPr lang="en-CA" dirty="0" smtClean="0"/>
              <a:t>To </a:t>
            </a:r>
            <a:r>
              <a:rPr lang="en-CA" dirty="0"/>
              <a:t>increase student </a:t>
            </a:r>
            <a:r>
              <a:rPr lang="en-CA" dirty="0" smtClean="0"/>
              <a:t>engagement</a:t>
            </a:r>
          </a:p>
          <a:p>
            <a:pPr lvl="0"/>
            <a:endParaRPr lang="en-CA" dirty="0"/>
          </a:p>
          <a:p>
            <a:pPr lvl="0"/>
            <a:endParaRPr lang="en-US" dirty="0"/>
          </a:p>
          <a:p>
            <a:endParaRPr lang="en-US" dirty="0"/>
          </a:p>
        </p:txBody>
      </p:sp>
      <p:pic>
        <p:nvPicPr>
          <p:cNvPr id="4" name="Picture 4" descr="tri 016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5683" y="1600200"/>
            <a:ext cx="3153843" cy="2812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 name="Slide Number Placeholder 5"/>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9</a:t>
            </a:fld>
            <a:endParaRPr kumimoji="0" lang="en-US" dirty="0">
              <a:solidFill>
                <a:srgbClr val="FFFFFF"/>
              </a:solidFill>
            </a:endParaRPr>
          </a:p>
        </p:txBody>
      </p:sp>
    </p:spTree>
    <p:extLst>
      <p:ext uri="{BB962C8B-B14F-4D97-AF65-F5344CB8AC3E}">
        <p14:creationId xmlns:p14="http://schemas.microsoft.com/office/powerpoint/2010/main" val="503300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b="1" i="1" dirty="0" smtClean="0"/>
              <a:t/>
            </a:r>
            <a:br>
              <a:rPr lang="en-CA" sz="3600" b="1" i="1" dirty="0" smtClean="0"/>
            </a:br>
            <a:r>
              <a:rPr lang="en-CA" sz="3600" dirty="0" smtClean="0"/>
              <a:t>5</a:t>
            </a:r>
            <a:r>
              <a:rPr lang="en-CA" sz="3600" dirty="0"/>
              <a:t>. Teachers Establish Clearer Goals and Priorities</a:t>
            </a:r>
            <a:r>
              <a:rPr lang="en-US" sz="3600" dirty="0"/>
              <a:t/>
            </a:r>
            <a:br>
              <a:rPr lang="en-US" sz="3600" dirty="0"/>
            </a:br>
            <a:endParaRPr lang="en-US" sz="3600" dirty="0"/>
          </a:p>
        </p:txBody>
      </p:sp>
      <p:sp>
        <p:nvSpPr>
          <p:cNvPr id="3" name="Content Placeholder 2"/>
          <p:cNvSpPr>
            <a:spLocks noGrp="1"/>
          </p:cNvSpPr>
          <p:nvPr>
            <p:ph sz="quarter" idx="1"/>
          </p:nvPr>
        </p:nvSpPr>
        <p:spPr/>
        <p:txBody>
          <a:bodyPr>
            <a:normAutofit/>
          </a:bodyPr>
          <a:lstStyle/>
          <a:p>
            <a:pPr marL="0" indent="0">
              <a:buNone/>
            </a:pPr>
            <a:r>
              <a:rPr lang="en-CA" dirty="0" smtClean="0"/>
              <a:t> </a:t>
            </a:r>
            <a:r>
              <a:rPr lang="en-CA" dirty="0"/>
              <a:t>“I now understand which curriculum expectations are more important, rather than getting hung up on every little one…. I'm better at pulling out the big ideas and having students focus on those.” (Jeannie, year 6)</a:t>
            </a:r>
            <a:endParaRPr lang="en-US" dirty="0"/>
          </a:p>
          <a:p>
            <a:endParaRPr lang="en-US" dirty="0"/>
          </a:p>
        </p:txBody>
      </p:sp>
      <p:pic>
        <p:nvPicPr>
          <p:cNvPr id="5" name="Content Placeholder 4" descr="DSCN0256_0"/>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t="5882" b="5882"/>
          <a:stretch>
            <a:fillRect/>
          </a:stretch>
        </p:blipFill>
        <p:spPr bwMode="auto">
          <a:xfrm>
            <a:off x="5458079" y="1589567"/>
            <a:ext cx="3273021"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 name="Slide Number Placeholder 5"/>
          <p:cNvSpPr>
            <a:spLocks noGrp="1"/>
          </p:cNvSpPr>
          <p:nvPr>
            <p:ph type="sldNum" sz="quarter" idx="16"/>
          </p:nvPr>
        </p:nvSpPr>
        <p:spPr/>
        <p:txBody>
          <a:bodyPr>
            <a:normAutofit fontScale="85000" lnSpcReduction="20000"/>
          </a:bodyPr>
          <a:lstStyle/>
          <a:p>
            <a:pPr algn="ctr" eaLnBrk="1" latinLnBrk="0" hangingPunct="1"/>
            <a:fld id="{F0C94032-CD4C-4C25-B0C2-CEC720522D92}" type="slidenum">
              <a:rPr kumimoji="0" lang="en-US" smtClean="0"/>
              <a:pPr algn="ctr" eaLnBrk="1" latinLnBrk="0" hangingPunct="1"/>
              <a:t>10</a:t>
            </a:fld>
            <a:endParaRPr kumimoji="0" lang="en-US"/>
          </a:p>
        </p:txBody>
      </p:sp>
    </p:spTree>
    <p:extLst>
      <p:ext uri="{BB962C8B-B14F-4D97-AF65-F5344CB8AC3E}">
        <p14:creationId xmlns:p14="http://schemas.microsoft.com/office/powerpoint/2010/main" val="204570847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b="1" i="1" dirty="0" smtClean="0"/>
              <a:t/>
            </a:r>
            <a:br>
              <a:rPr lang="en-CA" sz="4000" b="1" i="1" dirty="0" smtClean="0"/>
            </a:br>
            <a:r>
              <a:rPr lang="en-CA" sz="4000" dirty="0" smtClean="0"/>
              <a:t>2012 </a:t>
            </a:r>
            <a:r>
              <a:rPr lang="en-CA" sz="4000" dirty="0"/>
              <a:t>Teachers’ Main Goals for Their Students - Frequency</a:t>
            </a:r>
            <a:r>
              <a:rPr lang="en-US" dirty="0"/>
              <a:t/>
            </a:r>
            <a:br>
              <a:rPr lang="en-US" dirty="0"/>
            </a:br>
            <a:endParaRPr lang="en-US" dirty="0"/>
          </a:p>
        </p:txBody>
      </p:sp>
      <p:sp>
        <p:nvSpPr>
          <p:cNvPr id="3" name="Content Placeholder 2"/>
          <p:cNvSpPr>
            <a:spLocks noGrp="1"/>
          </p:cNvSpPr>
          <p:nvPr>
            <p:ph sz="quarter" idx="1"/>
          </p:nvPr>
        </p:nvSpPr>
        <p:spPr/>
        <p:txBody>
          <a:bodyPr>
            <a:normAutofit/>
          </a:bodyPr>
          <a:lstStyle/>
          <a:p>
            <a:r>
              <a:rPr lang="en-CA" sz="3600" dirty="0"/>
              <a:t>Social </a:t>
            </a:r>
            <a:r>
              <a:rPr lang="en-CA" sz="3600" dirty="0" smtClean="0"/>
              <a:t>development - 18</a:t>
            </a:r>
            <a:endParaRPr lang="en-US" sz="3600" dirty="0"/>
          </a:p>
          <a:p>
            <a:r>
              <a:rPr lang="en-CA" sz="3600" dirty="0"/>
              <a:t>Love of </a:t>
            </a:r>
            <a:r>
              <a:rPr lang="en-CA" sz="3600" dirty="0" smtClean="0"/>
              <a:t>learning - 11</a:t>
            </a:r>
            <a:endParaRPr lang="en-US" sz="3600" dirty="0"/>
          </a:p>
          <a:p>
            <a:r>
              <a:rPr lang="en-CA" sz="3600" dirty="0"/>
              <a:t>Development of the </a:t>
            </a:r>
            <a:r>
              <a:rPr lang="en-CA" sz="3600" dirty="0" smtClean="0"/>
              <a:t>self -  11</a:t>
            </a:r>
            <a:endParaRPr lang="en-US" sz="3600" dirty="0"/>
          </a:p>
          <a:p>
            <a:r>
              <a:rPr lang="en-CA" sz="3600" dirty="0"/>
              <a:t>Sense of </a:t>
            </a:r>
            <a:r>
              <a:rPr lang="en-CA" sz="3600" dirty="0" smtClean="0"/>
              <a:t>community - 10</a:t>
            </a:r>
            <a:endParaRPr lang="en-US" sz="3600" dirty="0"/>
          </a:p>
          <a:p>
            <a:r>
              <a:rPr lang="en-CA" sz="3600" dirty="0"/>
              <a:t>Problem solving and critical </a:t>
            </a:r>
            <a:r>
              <a:rPr lang="en-CA" sz="3600" dirty="0" smtClean="0"/>
              <a:t>thinking – 6</a:t>
            </a:r>
          </a:p>
          <a:p>
            <a:endParaRPr lang="en-US" dirty="0"/>
          </a:p>
          <a:p>
            <a:endParaRPr lang="en-US" dirty="0"/>
          </a:p>
        </p:txBody>
      </p:sp>
      <p:sp>
        <p:nvSpPr>
          <p:cNvPr id="5" name="Slide Number Placeholder 4"/>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11</a:t>
            </a:fld>
            <a:endParaRPr kumimoji="0" lang="en-US" dirty="0">
              <a:solidFill>
                <a:srgbClr val="FFFFFF"/>
              </a:solidFill>
            </a:endParaRPr>
          </a:p>
        </p:txBody>
      </p:sp>
    </p:spTree>
    <p:extLst>
      <p:ext uri="{BB962C8B-B14F-4D97-AF65-F5344CB8AC3E}">
        <p14:creationId xmlns:p14="http://schemas.microsoft.com/office/powerpoint/2010/main" val="4597184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b="1" i="1" dirty="0" smtClean="0"/>
              <a:t/>
            </a:r>
            <a:br>
              <a:rPr lang="en-CA" sz="4000" b="1" i="1" dirty="0" smtClean="0"/>
            </a:br>
            <a:r>
              <a:rPr lang="en-CA" sz="4000" dirty="0" smtClean="0"/>
              <a:t>6</a:t>
            </a:r>
            <a:r>
              <a:rPr lang="en-CA" sz="4000" dirty="0"/>
              <a:t>. The Teachers Neglected Their Own Subject Learning </a:t>
            </a:r>
            <a:r>
              <a:rPr lang="en-US" dirty="0"/>
              <a:t/>
            </a:r>
            <a:br>
              <a:rPr lang="en-US" dirty="0"/>
            </a:br>
            <a:endParaRPr lang="en-US" dirty="0"/>
          </a:p>
        </p:txBody>
      </p:sp>
      <p:sp>
        <p:nvSpPr>
          <p:cNvPr id="3" name="Content Placeholder 2"/>
          <p:cNvSpPr>
            <a:spLocks noGrp="1"/>
          </p:cNvSpPr>
          <p:nvPr>
            <p:ph sz="quarter" idx="1"/>
          </p:nvPr>
        </p:nvSpPr>
        <p:spPr/>
        <p:txBody>
          <a:bodyPr>
            <a:normAutofit lnSpcReduction="10000"/>
          </a:bodyPr>
          <a:lstStyle/>
          <a:p>
            <a:r>
              <a:rPr lang="en-CA" dirty="0" smtClean="0"/>
              <a:t>Deborah Ball: </a:t>
            </a:r>
            <a:r>
              <a:rPr lang="en-CA" dirty="0"/>
              <a:t>“Knowing content is…crucial to being inventive in creating worthwhile opportunities for learning” </a:t>
            </a:r>
            <a:r>
              <a:rPr lang="en-CA" dirty="0" smtClean="0"/>
              <a:t>(2000, p</a:t>
            </a:r>
            <a:r>
              <a:rPr lang="en-CA" dirty="0"/>
              <a:t>. 242). </a:t>
            </a:r>
            <a:endParaRPr lang="en-US" dirty="0"/>
          </a:p>
          <a:p>
            <a:endParaRPr lang="en-US" dirty="0"/>
          </a:p>
        </p:txBody>
      </p:sp>
      <p:sp>
        <p:nvSpPr>
          <p:cNvPr id="4" name="Content Placeholder 3"/>
          <p:cNvSpPr>
            <a:spLocks noGrp="1"/>
          </p:cNvSpPr>
          <p:nvPr>
            <p:ph sz="quarter" idx="2"/>
          </p:nvPr>
        </p:nvSpPr>
        <p:spPr/>
        <p:txBody>
          <a:bodyPr>
            <a:normAutofit lnSpcReduction="10000"/>
          </a:bodyPr>
          <a:lstStyle/>
          <a:p>
            <a:r>
              <a:rPr lang="en-CA" dirty="0" err="1"/>
              <a:t>Hagger</a:t>
            </a:r>
            <a:r>
              <a:rPr lang="en-CA" dirty="0"/>
              <a:t> and </a:t>
            </a:r>
            <a:r>
              <a:rPr lang="en-CA" dirty="0" smtClean="0"/>
              <a:t>McIntyre: </a:t>
            </a:r>
            <a:r>
              <a:rPr lang="en-CA" dirty="0"/>
              <a:t>“Unless teachers feel secure about what they are teaching, they tend to teach in a defensive way…communicating what they know and avoiding…thoughtful questions from pupils” </a:t>
            </a:r>
            <a:r>
              <a:rPr lang="en-CA" dirty="0" smtClean="0"/>
              <a:t>(2006, p</a:t>
            </a:r>
            <a:r>
              <a:rPr lang="en-CA" dirty="0"/>
              <a:t>. 5). </a:t>
            </a:r>
            <a:endParaRPr lang="en-US" dirty="0"/>
          </a:p>
          <a:p>
            <a:endParaRPr lang="en-US" dirty="0"/>
          </a:p>
        </p:txBody>
      </p:sp>
      <p:sp>
        <p:nvSpPr>
          <p:cNvPr id="6" name="Slide Number Placeholder 5"/>
          <p:cNvSpPr>
            <a:spLocks noGrp="1"/>
          </p:cNvSpPr>
          <p:nvPr>
            <p:ph type="sldNum" sz="quarter" idx="16"/>
          </p:nvPr>
        </p:nvSpPr>
        <p:spPr/>
        <p:txBody>
          <a:bodyPr>
            <a:normAutofit fontScale="85000" lnSpcReduction="20000"/>
          </a:bodyPr>
          <a:lstStyle/>
          <a:p>
            <a:pPr algn="ctr" eaLnBrk="1" latinLnBrk="0" hangingPunct="1"/>
            <a:fld id="{F0C94032-CD4C-4C25-B0C2-CEC720522D92}" type="slidenum">
              <a:rPr kumimoji="0" lang="en-US" smtClean="0"/>
              <a:pPr algn="ctr" eaLnBrk="1" latinLnBrk="0" hangingPunct="1"/>
              <a:t>12</a:t>
            </a:fld>
            <a:endParaRPr kumimoji="0" lang="en-US"/>
          </a:p>
        </p:txBody>
      </p:sp>
    </p:spTree>
    <p:extLst>
      <p:ext uri="{BB962C8B-B14F-4D97-AF65-F5344CB8AC3E}">
        <p14:creationId xmlns:p14="http://schemas.microsoft.com/office/powerpoint/2010/main" val="23605328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r>
              <a:rPr lang="en-CA" sz="3600" b="1" dirty="0" smtClean="0"/>
              <a:t>IMPLICATIONS FOR PRESERVICE TEACHER EDUCATION: </a:t>
            </a:r>
          </a:p>
          <a:p>
            <a:r>
              <a:rPr lang="en-CA" sz="3600" b="1" dirty="0" smtClean="0"/>
              <a:t>7 PRIORITIES </a:t>
            </a:r>
            <a:endParaRPr lang="en-US" sz="3600" dirty="0"/>
          </a:p>
          <a:p>
            <a:endParaRPr lang="en-US" dirty="0"/>
          </a:p>
        </p:txBody>
      </p:sp>
      <p:sp>
        <p:nvSpPr>
          <p:cNvPr id="3" name="Title 2"/>
          <p:cNvSpPr>
            <a:spLocks noGrp="1"/>
          </p:cNvSpPr>
          <p:nvPr>
            <p:ph type="title"/>
          </p:nvPr>
        </p:nvSpPr>
        <p:spPr/>
        <p:txBody>
          <a:bodyPr/>
          <a:lstStyle/>
          <a:p>
            <a:endParaRPr lang="en-US" dirty="0"/>
          </a:p>
        </p:txBody>
      </p:sp>
      <p:sp>
        <p:nvSpPr>
          <p:cNvPr id="5" name="Slide Number Placeholder 4"/>
          <p:cNvSpPr>
            <a:spLocks noGrp="1"/>
          </p:cNvSpPr>
          <p:nvPr>
            <p:ph type="sldNum" sz="quarter" idx="11"/>
          </p:nvPr>
        </p:nvSpPr>
        <p:spPr/>
        <p:txBody>
          <a:bodyPr/>
          <a:lstStyle/>
          <a:p>
            <a:pPr algn="ctr" eaLnBrk="1" latinLnBrk="0" hangingPunct="1"/>
            <a:fld id="{F0C94032-CD4C-4C25-B0C2-CEC720522D92}" type="slidenum">
              <a:rPr kumimoji="0" lang="en-US" smtClean="0"/>
              <a:pPr algn="ctr" eaLnBrk="1" latinLnBrk="0" hangingPunct="1"/>
              <a:t>13</a:t>
            </a:fld>
            <a:endParaRPr kumimoji="0" lang="en-US" sz="2400" dirty="0">
              <a:solidFill>
                <a:srgbClr val="FFFFFF"/>
              </a:solidFill>
            </a:endParaRPr>
          </a:p>
        </p:txBody>
      </p:sp>
    </p:spTree>
    <p:extLst>
      <p:ext uri="{BB962C8B-B14F-4D97-AF65-F5344CB8AC3E}">
        <p14:creationId xmlns:p14="http://schemas.microsoft.com/office/powerpoint/2010/main" val="312242224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t>
            </a:r>
            <a:r>
              <a:rPr lang="en-CA" dirty="0"/>
              <a:t>Priority 1. Program Planning </a:t>
            </a:r>
            <a:r>
              <a:rPr lang="en-US" dirty="0"/>
              <a:t/>
            </a:r>
            <a:br>
              <a:rPr lang="en-US" dirty="0"/>
            </a:br>
            <a:endParaRPr lang="en-US" dirty="0"/>
          </a:p>
        </p:txBody>
      </p:sp>
      <p:sp>
        <p:nvSpPr>
          <p:cNvPr id="3" name="Content Placeholder 2"/>
          <p:cNvSpPr>
            <a:spLocks noGrp="1"/>
          </p:cNvSpPr>
          <p:nvPr>
            <p:ph sz="quarter" idx="1"/>
          </p:nvPr>
        </p:nvSpPr>
        <p:spPr/>
        <p:txBody>
          <a:bodyPr/>
          <a:lstStyle/>
          <a:p>
            <a:pPr lvl="0"/>
            <a:r>
              <a:rPr lang="en-CA" sz="3600" dirty="0"/>
              <a:t>Relevance </a:t>
            </a:r>
            <a:endParaRPr lang="en-US" sz="3600" dirty="0"/>
          </a:p>
          <a:p>
            <a:pPr lvl="0"/>
            <a:r>
              <a:rPr lang="en-CA" sz="3600" dirty="0"/>
              <a:t>Prioritization</a:t>
            </a:r>
            <a:endParaRPr lang="en-US" sz="3600" dirty="0"/>
          </a:p>
          <a:p>
            <a:pPr lvl="0"/>
            <a:r>
              <a:rPr lang="en-CA" sz="3600" dirty="0"/>
              <a:t>Integration around big ideas</a:t>
            </a:r>
            <a:endParaRPr lang="en-US" sz="3600" dirty="0"/>
          </a:p>
          <a:p>
            <a:pPr lvl="0"/>
            <a:r>
              <a:rPr lang="en-CA" sz="3600" dirty="0"/>
              <a:t>Individualization</a:t>
            </a:r>
            <a:endParaRPr lang="en-US" sz="3600" dirty="0"/>
          </a:p>
          <a:p>
            <a:pPr lvl="0"/>
            <a:r>
              <a:rPr lang="en-CA" sz="3600" dirty="0"/>
              <a:t>Overarching goals</a:t>
            </a:r>
            <a:endParaRPr lang="en-US" sz="3600" dirty="0"/>
          </a:p>
          <a:p>
            <a:pPr lvl="0"/>
            <a:endParaRPr lang="en-US" dirty="0"/>
          </a:p>
        </p:txBody>
      </p:sp>
      <p:pic>
        <p:nvPicPr>
          <p:cNvPr id="7" name="Content Placeholder 6"/>
          <p:cNvPicPr>
            <a:picLocks noGrp="1" noChangeAspect="1"/>
          </p:cNvPicPr>
          <p:nvPr>
            <p:ph sz="quarter" idx="2"/>
          </p:nvPr>
        </p:nvPicPr>
        <p:blipFill>
          <a:blip r:embed="rId2"/>
          <a:srcRect t="10784" b="10784"/>
          <a:stretch>
            <a:fillRect/>
          </a:stretch>
        </p:blipFill>
        <p:spPr>
          <a:xfrm>
            <a:off x="5614223" y="1589567"/>
            <a:ext cx="3116877" cy="4572000"/>
          </a:xfrm>
        </p:spPr>
      </p:pic>
      <p:sp>
        <p:nvSpPr>
          <p:cNvPr id="5" name="Slide Number Placeholder 4"/>
          <p:cNvSpPr>
            <a:spLocks noGrp="1"/>
          </p:cNvSpPr>
          <p:nvPr>
            <p:ph type="sldNum" sz="quarter" idx="16"/>
          </p:nvPr>
        </p:nvSpPr>
        <p:spPr/>
        <p:txBody>
          <a:bodyPr>
            <a:normAutofit fontScale="85000" lnSpcReduction="20000"/>
          </a:bodyPr>
          <a:lstStyle/>
          <a:p>
            <a:pPr eaLnBrk="1" latinLnBrk="0" hangingPunct="1"/>
            <a:fld id="{F0C94032-CD4C-4C25-B0C2-CEC720522D92}" type="slidenum">
              <a:rPr kumimoji="0" lang="en-US" smtClean="0"/>
              <a:pPr eaLnBrk="1" latinLnBrk="0" hangingPunct="1"/>
              <a:t>14</a:t>
            </a:fld>
            <a:endParaRPr kumimoji="0" lang="en-US" dirty="0">
              <a:solidFill>
                <a:srgbClr val="FFFFFF"/>
              </a:solidFill>
            </a:endParaRPr>
          </a:p>
        </p:txBody>
      </p:sp>
    </p:spTree>
    <p:extLst>
      <p:ext uri="{BB962C8B-B14F-4D97-AF65-F5344CB8AC3E}">
        <p14:creationId xmlns:p14="http://schemas.microsoft.com/office/powerpoint/2010/main" val="37992610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Priority </a:t>
            </a:r>
            <a:r>
              <a:rPr lang="en-CA" dirty="0"/>
              <a:t>2. Pupil Assessment </a:t>
            </a:r>
            <a:r>
              <a:rPr lang="en-US" dirty="0"/>
              <a:t/>
            </a:r>
            <a:br>
              <a:rPr lang="en-US" dirty="0"/>
            </a:b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lstStyle/>
          <a:p>
            <a:pPr lvl="0"/>
            <a:r>
              <a:rPr lang="en-CA" sz="3600" dirty="0"/>
              <a:t>Individualized</a:t>
            </a:r>
            <a:endParaRPr lang="en-US" sz="3600" dirty="0"/>
          </a:p>
          <a:p>
            <a:pPr lvl="0"/>
            <a:r>
              <a:rPr lang="en-CA" sz="3600" dirty="0"/>
              <a:t>Feasible</a:t>
            </a:r>
            <a:endParaRPr lang="en-US" sz="3600" dirty="0"/>
          </a:p>
          <a:p>
            <a:pPr lvl="0"/>
            <a:r>
              <a:rPr lang="en-CA" sz="3600" dirty="0"/>
              <a:t>Usually not test-</a:t>
            </a:r>
            <a:r>
              <a:rPr lang="en-CA" sz="3600" dirty="0" smtClean="0"/>
              <a:t>based</a:t>
            </a:r>
          </a:p>
          <a:p>
            <a:pPr lvl="0"/>
            <a:endParaRPr lang="en-CA" sz="3600" dirty="0" smtClean="0"/>
          </a:p>
          <a:p>
            <a:pPr marL="0" lvl="0" indent="0">
              <a:buNone/>
            </a:pPr>
            <a:endParaRPr lang="en-US" sz="3600" dirty="0"/>
          </a:p>
          <a:p>
            <a:endParaRPr lang="en-US" dirty="0"/>
          </a:p>
        </p:txBody>
      </p:sp>
      <p:sp>
        <p:nvSpPr>
          <p:cNvPr id="6" name="Slide Number Placeholder 5"/>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15</a:t>
            </a:fld>
            <a:endParaRPr kumimoji="0" lang="en-US" dirty="0">
              <a:solidFill>
                <a:srgbClr val="FFFFFF"/>
              </a:solidFill>
            </a:endParaRPr>
          </a:p>
        </p:txBody>
      </p:sp>
      <p:pic>
        <p:nvPicPr>
          <p:cNvPr id="7" name="Picture 6"/>
          <p:cNvPicPr>
            <a:picLocks noChangeAspect="1"/>
          </p:cNvPicPr>
          <p:nvPr/>
        </p:nvPicPr>
        <p:blipFill>
          <a:blip r:embed="rId2"/>
          <a:stretch>
            <a:fillRect/>
          </a:stretch>
        </p:blipFill>
        <p:spPr>
          <a:xfrm>
            <a:off x="3688297" y="3744600"/>
            <a:ext cx="2870200" cy="2832100"/>
          </a:xfrm>
          <a:prstGeom prst="rect">
            <a:avLst/>
          </a:prstGeom>
        </p:spPr>
      </p:pic>
    </p:spTree>
    <p:extLst>
      <p:ext uri="{BB962C8B-B14F-4D97-AF65-F5344CB8AC3E}">
        <p14:creationId xmlns:p14="http://schemas.microsoft.com/office/powerpoint/2010/main" val="25850610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Priority </a:t>
            </a:r>
            <a:r>
              <a:rPr lang="en-CA" dirty="0"/>
              <a:t>3. Classroom Organization and Community </a:t>
            </a:r>
            <a:r>
              <a:rPr lang="en-US" dirty="0"/>
              <a:t/>
            </a:r>
            <a:br>
              <a:rPr lang="en-US" dirty="0"/>
            </a:br>
            <a:endParaRPr lang="en-US" dirty="0"/>
          </a:p>
        </p:txBody>
      </p:sp>
      <p:sp>
        <p:nvSpPr>
          <p:cNvPr id="4" name="Content Placeholder 3"/>
          <p:cNvSpPr>
            <a:spLocks noGrp="1"/>
          </p:cNvSpPr>
          <p:nvPr>
            <p:ph sz="quarter" idx="1"/>
          </p:nvPr>
        </p:nvSpPr>
        <p:spPr/>
        <p:txBody>
          <a:bodyPr/>
          <a:lstStyle/>
          <a:p>
            <a:pPr lvl="0"/>
            <a:r>
              <a:rPr lang="en-CA" sz="3600" dirty="0"/>
              <a:t>Complexity</a:t>
            </a:r>
            <a:endParaRPr lang="en-US" sz="3600" dirty="0"/>
          </a:p>
          <a:p>
            <a:pPr lvl="0"/>
            <a:r>
              <a:rPr lang="en-CA" sz="3600" dirty="0"/>
              <a:t>Class community</a:t>
            </a:r>
            <a:endParaRPr lang="en-US" sz="3600" dirty="0"/>
          </a:p>
          <a:p>
            <a:pPr lvl="0"/>
            <a:r>
              <a:rPr lang="en-CA" sz="3600" dirty="0"/>
              <a:t>Teacher-student </a:t>
            </a:r>
            <a:r>
              <a:rPr lang="en-CA" sz="3600" dirty="0" smtClean="0"/>
              <a:t>rapport</a:t>
            </a:r>
            <a:endParaRPr lang="en-US" sz="3600" dirty="0" smtClean="0"/>
          </a:p>
          <a:p>
            <a:endParaRPr lang="en-US" dirty="0"/>
          </a:p>
        </p:txBody>
      </p:sp>
      <p:sp>
        <p:nvSpPr>
          <p:cNvPr id="3" name="Slide Number Placeholder 2"/>
          <p:cNvSpPr>
            <a:spLocks noGrp="1"/>
          </p:cNvSpPr>
          <p:nvPr>
            <p:ph type="sldNum" sz="quarter" idx="16"/>
          </p:nvPr>
        </p:nvSpPr>
        <p:spPr/>
        <p:txBody>
          <a:bodyPr>
            <a:normAutofit fontScale="85000" lnSpcReduction="20000"/>
          </a:bodyPr>
          <a:lstStyle/>
          <a:p>
            <a:pPr eaLnBrk="1" latinLnBrk="0" hangingPunct="1"/>
            <a:fld id="{F0C94032-CD4C-4C25-B0C2-CEC720522D92}" type="slidenum">
              <a:rPr kumimoji="0" lang="en-US" smtClean="0"/>
              <a:pPr eaLnBrk="1" latinLnBrk="0" hangingPunct="1"/>
              <a:t>16</a:t>
            </a:fld>
            <a:endParaRPr kumimoji="0" lang="en-US" dirty="0">
              <a:solidFill>
                <a:srgbClr val="FFFFFF"/>
              </a:solidFill>
            </a:endParaRPr>
          </a:p>
        </p:txBody>
      </p:sp>
      <p:pic>
        <p:nvPicPr>
          <p:cNvPr id="7" name="Picture 4" descr="Calhan_H_0"/>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l="18125" r="18125"/>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71030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Priority </a:t>
            </a:r>
            <a:r>
              <a:rPr lang="en-CA" dirty="0"/>
              <a:t>4. Inclusive Education </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17</a:t>
            </a:fld>
            <a:endParaRPr kumimoji="0" lang="en-US" dirty="0">
              <a:solidFill>
                <a:srgbClr val="FFFFFF"/>
              </a:solidFill>
            </a:endParaRPr>
          </a:p>
        </p:txBody>
      </p:sp>
      <p:sp>
        <p:nvSpPr>
          <p:cNvPr id="4" name="Content Placeholder 3"/>
          <p:cNvSpPr>
            <a:spLocks noGrp="1"/>
          </p:cNvSpPr>
          <p:nvPr>
            <p:ph sz="quarter" idx="1"/>
          </p:nvPr>
        </p:nvSpPr>
        <p:spPr/>
        <p:txBody>
          <a:bodyPr/>
          <a:lstStyle/>
          <a:p>
            <a:pPr lvl="0"/>
            <a:r>
              <a:rPr lang="en-CA" sz="3600" dirty="0" smtClean="0"/>
              <a:t>All </a:t>
            </a:r>
            <a:r>
              <a:rPr lang="en-CA" sz="3600" dirty="0"/>
              <a:t>students included</a:t>
            </a:r>
            <a:endParaRPr lang="en-US" sz="3600" dirty="0"/>
          </a:p>
          <a:p>
            <a:pPr lvl="0"/>
            <a:r>
              <a:rPr lang="en-CA" sz="3600" dirty="0"/>
              <a:t>Explicit discussion</a:t>
            </a:r>
            <a:endParaRPr lang="en-US" sz="3600" dirty="0"/>
          </a:p>
          <a:p>
            <a:pPr lvl="0"/>
            <a:r>
              <a:rPr lang="en-CA" sz="3600" dirty="0"/>
              <a:t>Teacher modeling</a:t>
            </a:r>
            <a:endParaRPr lang="en-US" sz="3600" dirty="0"/>
          </a:p>
          <a:p>
            <a:endParaRPr lang="en-US" dirty="0"/>
          </a:p>
        </p:txBody>
      </p:sp>
    </p:spTree>
    <p:extLst>
      <p:ext uri="{BB962C8B-B14F-4D97-AF65-F5344CB8AC3E}">
        <p14:creationId xmlns:p14="http://schemas.microsoft.com/office/powerpoint/2010/main" val="259409535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Priority </a:t>
            </a:r>
            <a:r>
              <a:rPr lang="en-CA" dirty="0"/>
              <a:t>5. Subject Content and Pedagog</a:t>
            </a:r>
            <a:r>
              <a:rPr lang="en-CA" b="1" i="1" dirty="0"/>
              <a:t>y </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18</a:t>
            </a:fld>
            <a:endParaRPr kumimoji="0" lang="en-US" dirty="0">
              <a:solidFill>
                <a:srgbClr val="FFFFFF"/>
              </a:solidFill>
            </a:endParaRPr>
          </a:p>
        </p:txBody>
      </p:sp>
      <p:sp>
        <p:nvSpPr>
          <p:cNvPr id="5" name="Text Placeholder 4"/>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lstStyle/>
          <a:p>
            <a:pPr lvl="0"/>
            <a:r>
              <a:rPr lang="en-CA" sz="3600" dirty="0" smtClean="0"/>
              <a:t>Subject </a:t>
            </a:r>
            <a:r>
              <a:rPr lang="en-CA" sz="3600" dirty="0"/>
              <a:t>learning in TE</a:t>
            </a:r>
            <a:endParaRPr lang="en-US" sz="3600" dirty="0"/>
          </a:p>
          <a:p>
            <a:pPr lvl="0"/>
            <a:r>
              <a:rPr lang="en-CA" sz="3600" dirty="0"/>
              <a:t>Preparation for later subject learning</a:t>
            </a:r>
            <a:endParaRPr lang="en-US" sz="3600" dirty="0"/>
          </a:p>
          <a:p>
            <a:pPr lvl="0"/>
            <a:r>
              <a:rPr lang="en-CA" sz="3600" dirty="0"/>
              <a:t>Broader goals pursued through subjects</a:t>
            </a:r>
            <a:endParaRPr lang="en-US" sz="3600" dirty="0"/>
          </a:p>
          <a:p>
            <a:endParaRPr lang="en-US" dirty="0"/>
          </a:p>
        </p:txBody>
      </p:sp>
    </p:spTree>
    <p:extLst>
      <p:ext uri="{BB962C8B-B14F-4D97-AF65-F5344CB8AC3E}">
        <p14:creationId xmlns:p14="http://schemas.microsoft.com/office/powerpoint/2010/main" val="3500533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Priority </a:t>
            </a:r>
            <a:r>
              <a:rPr lang="en-CA" dirty="0"/>
              <a:t>6. Professional Identity – Teachers as: </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19</a:t>
            </a:fld>
            <a:endParaRPr kumimoji="0" lang="en-US" dirty="0">
              <a:solidFill>
                <a:srgbClr val="FFFFFF"/>
              </a:solidFill>
            </a:endParaRPr>
          </a:p>
        </p:txBody>
      </p:sp>
      <p:sp>
        <p:nvSpPr>
          <p:cNvPr id="4" name="Content Placeholder 3"/>
          <p:cNvSpPr>
            <a:spLocks noGrp="1"/>
          </p:cNvSpPr>
          <p:nvPr>
            <p:ph sz="quarter" idx="1"/>
          </p:nvPr>
        </p:nvSpPr>
        <p:spPr/>
        <p:txBody>
          <a:bodyPr/>
          <a:lstStyle/>
          <a:p>
            <a:pPr lvl="0"/>
            <a:r>
              <a:rPr lang="en-CA" sz="3600" dirty="0"/>
              <a:t>Ongoing learners </a:t>
            </a:r>
            <a:endParaRPr lang="en-US" sz="3600" dirty="0"/>
          </a:p>
          <a:p>
            <a:pPr lvl="0"/>
            <a:r>
              <a:rPr lang="en-CA" sz="3600" dirty="0"/>
              <a:t>Emerging experts</a:t>
            </a:r>
            <a:endParaRPr lang="en-US" sz="3600" dirty="0"/>
          </a:p>
          <a:p>
            <a:pPr lvl="0"/>
            <a:r>
              <a:rPr lang="en-CA" sz="3600" dirty="0"/>
              <a:t>Decision makers</a:t>
            </a:r>
            <a:endParaRPr lang="en-US" sz="3600" dirty="0"/>
          </a:p>
          <a:p>
            <a:pPr lvl="0"/>
            <a:r>
              <a:rPr lang="en-CA" sz="3600" dirty="0"/>
              <a:t>Subject learners</a:t>
            </a:r>
            <a:endParaRPr lang="en-US" sz="3600" dirty="0"/>
          </a:p>
          <a:p>
            <a:pPr lvl="0"/>
            <a:r>
              <a:rPr lang="en-CA" sz="3600" dirty="0"/>
              <a:t>Work-life balance</a:t>
            </a:r>
            <a:endParaRPr lang="en-US" sz="3600" dirty="0"/>
          </a:p>
          <a:p>
            <a:endParaRPr lang="en-US" dirty="0"/>
          </a:p>
        </p:txBody>
      </p:sp>
      <p:pic>
        <p:nvPicPr>
          <p:cNvPr id="5" name="Picture 4" descr="school5[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4478" y="1790814"/>
            <a:ext cx="3426611" cy="455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9461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Priority </a:t>
            </a:r>
            <a:r>
              <a:rPr lang="en-CA" dirty="0"/>
              <a:t>6. Professional Identity – Strong Stance</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20</a:t>
            </a:fld>
            <a:endParaRPr kumimoji="0" lang="en-US" dirty="0">
              <a:solidFill>
                <a:srgbClr val="FFFFFF"/>
              </a:solidFill>
            </a:endParaRPr>
          </a:p>
        </p:txBody>
      </p:sp>
      <p:sp>
        <p:nvSpPr>
          <p:cNvPr id="4" name="Content Placeholder 3"/>
          <p:cNvSpPr>
            <a:spLocks noGrp="1"/>
          </p:cNvSpPr>
          <p:nvPr>
            <p:ph sz="quarter" idx="1"/>
          </p:nvPr>
        </p:nvSpPr>
        <p:spPr/>
        <p:txBody>
          <a:bodyPr>
            <a:normAutofit/>
          </a:bodyPr>
          <a:lstStyle/>
          <a:p>
            <a:pPr lvl="0"/>
            <a:r>
              <a:rPr lang="en-CA" sz="3600" dirty="0" smtClean="0"/>
              <a:t>Decide </a:t>
            </a:r>
            <a:r>
              <a:rPr lang="en-CA" sz="3600" dirty="0"/>
              <a:t>what to emphasize and how to teach it</a:t>
            </a:r>
            <a:endParaRPr lang="en-US" sz="3600" dirty="0"/>
          </a:p>
          <a:p>
            <a:pPr lvl="0"/>
            <a:r>
              <a:rPr lang="en-CA" sz="3600" i="1" dirty="0"/>
              <a:t>Some</a:t>
            </a:r>
            <a:r>
              <a:rPr lang="en-CA" sz="3600" dirty="0"/>
              <a:t> “teaching to the test” – but not a lot</a:t>
            </a:r>
            <a:endParaRPr lang="en-US" sz="3600" dirty="0"/>
          </a:p>
          <a:p>
            <a:r>
              <a:rPr lang="en-CA" sz="3600" i="1" dirty="0"/>
              <a:t>Some</a:t>
            </a:r>
            <a:r>
              <a:rPr lang="en-CA" sz="3600" dirty="0"/>
              <a:t> direct teaching of “basics” – but keep it </a:t>
            </a:r>
            <a:r>
              <a:rPr lang="en-CA" sz="3600" dirty="0" smtClean="0"/>
              <a:t>brief</a:t>
            </a:r>
            <a:r>
              <a:rPr lang="en-US" sz="3600" dirty="0" smtClean="0"/>
              <a:t> </a:t>
            </a:r>
            <a:endParaRPr lang="en-US" sz="3600" dirty="0"/>
          </a:p>
        </p:txBody>
      </p:sp>
    </p:spTree>
    <p:extLst>
      <p:ext uri="{BB962C8B-B14F-4D97-AF65-F5344CB8AC3E}">
        <p14:creationId xmlns:p14="http://schemas.microsoft.com/office/powerpoint/2010/main" val="216943775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
            </a:r>
            <a:br>
              <a:rPr lang="en-CA" dirty="0" smtClean="0"/>
            </a:br>
            <a:r>
              <a:rPr lang="en-CA" dirty="0" smtClean="0"/>
              <a:t>Priority </a:t>
            </a:r>
            <a:r>
              <a:rPr lang="en-CA" dirty="0"/>
              <a:t>7. Vision for Teaching – Goals</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21</a:t>
            </a:fld>
            <a:endParaRPr kumimoji="0" lang="en-US" dirty="0">
              <a:solidFill>
                <a:srgbClr val="FFFFFF"/>
              </a:solidFill>
            </a:endParaRPr>
          </a:p>
        </p:txBody>
      </p:sp>
      <p:sp>
        <p:nvSpPr>
          <p:cNvPr id="4" name="Content Placeholder 3"/>
          <p:cNvSpPr>
            <a:spLocks noGrp="1"/>
          </p:cNvSpPr>
          <p:nvPr>
            <p:ph sz="quarter" idx="1"/>
          </p:nvPr>
        </p:nvSpPr>
        <p:spPr/>
        <p:txBody>
          <a:bodyPr/>
          <a:lstStyle/>
          <a:p>
            <a:pPr lvl="0"/>
            <a:r>
              <a:rPr lang="en-CA" sz="3600" dirty="0" smtClean="0"/>
              <a:t>Real</a:t>
            </a:r>
            <a:r>
              <a:rPr lang="en-CA" sz="3600" dirty="0"/>
              <a:t>-world understanding</a:t>
            </a:r>
            <a:endParaRPr lang="en-US" sz="3600" dirty="0"/>
          </a:p>
          <a:p>
            <a:pPr lvl="0"/>
            <a:r>
              <a:rPr lang="en-CA" sz="3600" dirty="0"/>
              <a:t>Workplace preparation</a:t>
            </a:r>
            <a:endParaRPr lang="en-US" sz="3600" dirty="0"/>
          </a:p>
          <a:p>
            <a:pPr lvl="0"/>
            <a:r>
              <a:rPr lang="en-CA" sz="3600" dirty="0"/>
              <a:t>Social development</a:t>
            </a:r>
            <a:endParaRPr lang="en-US" sz="3600" dirty="0"/>
          </a:p>
          <a:p>
            <a:pPr lvl="0"/>
            <a:r>
              <a:rPr lang="en-CA" sz="3600" dirty="0"/>
              <a:t>Personal development</a:t>
            </a:r>
            <a:endParaRPr lang="en-US" sz="3600" dirty="0"/>
          </a:p>
          <a:p>
            <a:pPr lvl="0"/>
            <a:r>
              <a:rPr lang="en-CA" sz="3600" dirty="0"/>
              <a:t>Love of learning</a:t>
            </a:r>
            <a:endParaRPr lang="en-US" sz="3600" dirty="0"/>
          </a:p>
          <a:p>
            <a:endParaRPr lang="en-US" dirty="0"/>
          </a:p>
        </p:txBody>
      </p:sp>
      <p:pic>
        <p:nvPicPr>
          <p:cNvPr id="5" name="Picture 4"/>
          <p:cNvPicPr>
            <a:picLocks noChangeAspect="1"/>
          </p:cNvPicPr>
          <p:nvPr/>
        </p:nvPicPr>
        <p:blipFill>
          <a:blip r:embed="rId2"/>
          <a:stretch>
            <a:fillRect/>
          </a:stretch>
        </p:blipFill>
        <p:spPr>
          <a:xfrm rot="795041">
            <a:off x="5224882" y="2635662"/>
            <a:ext cx="2237922" cy="2983896"/>
          </a:xfrm>
          <a:prstGeom prst="rect">
            <a:avLst/>
          </a:prstGeom>
        </p:spPr>
      </p:pic>
    </p:spTree>
    <p:extLst>
      <p:ext uri="{BB962C8B-B14F-4D97-AF65-F5344CB8AC3E}">
        <p14:creationId xmlns:p14="http://schemas.microsoft.com/office/powerpoint/2010/main" val="80124412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smtClean="0"/>
              <a:t/>
            </a:r>
            <a:br>
              <a:rPr lang="en-CA" b="1" i="1" dirty="0" smtClean="0"/>
            </a:br>
            <a:r>
              <a:rPr lang="en-CA" dirty="0" smtClean="0"/>
              <a:t>Pre</a:t>
            </a:r>
            <a:r>
              <a:rPr lang="en-CA" dirty="0"/>
              <a:t>-Service Educators Should Model This Approach to Teaching</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22</a:t>
            </a:fld>
            <a:endParaRPr kumimoji="0" lang="en-US" dirty="0">
              <a:solidFill>
                <a:srgbClr val="FFFFFF"/>
              </a:solidFill>
            </a:endParaRPr>
          </a:p>
        </p:txBody>
      </p:sp>
      <p:sp>
        <p:nvSpPr>
          <p:cNvPr id="4" name="Content Placeholder 3"/>
          <p:cNvSpPr>
            <a:spLocks noGrp="1"/>
          </p:cNvSpPr>
          <p:nvPr>
            <p:ph sz="quarter" idx="1"/>
          </p:nvPr>
        </p:nvSpPr>
        <p:spPr/>
        <p:txBody>
          <a:bodyPr>
            <a:normAutofit/>
          </a:bodyPr>
          <a:lstStyle/>
          <a:p>
            <a:pPr lvl="0"/>
            <a:r>
              <a:rPr lang="en-CA" sz="3600" dirty="0" smtClean="0"/>
              <a:t>Prioritize </a:t>
            </a:r>
            <a:r>
              <a:rPr lang="en-CA" sz="3600" dirty="0"/>
              <a:t>– don’t try to cover too much</a:t>
            </a:r>
            <a:endParaRPr lang="en-US" sz="3600" dirty="0"/>
          </a:p>
          <a:p>
            <a:pPr lvl="0"/>
            <a:r>
              <a:rPr lang="en-CA" sz="3600" dirty="0"/>
              <a:t>Restrict detailed planning assignments</a:t>
            </a:r>
            <a:endParaRPr lang="en-US" sz="3600" dirty="0"/>
          </a:p>
          <a:p>
            <a:pPr lvl="0"/>
            <a:r>
              <a:rPr lang="en-CA" sz="3600" dirty="0"/>
              <a:t>Integrate, individualize, be flexible</a:t>
            </a:r>
            <a:endParaRPr lang="en-US" sz="3600" dirty="0"/>
          </a:p>
          <a:p>
            <a:pPr lvl="0"/>
            <a:r>
              <a:rPr lang="en-CA" sz="3600" dirty="0"/>
              <a:t>Dialogue with your STs </a:t>
            </a:r>
            <a:endParaRPr lang="en-US" sz="3600" dirty="0"/>
          </a:p>
          <a:p>
            <a:pPr lvl="0"/>
            <a:r>
              <a:rPr lang="en-CA" sz="3600" dirty="0"/>
              <a:t>Get to know them</a:t>
            </a:r>
            <a:endParaRPr lang="en-US" sz="3600" dirty="0"/>
          </a:p>
          <a:p>
            <a:pPr lvl="0"/>
            <a:r>
              <a:rPr lang="en-CA" sz="3600" dirty="0"/>
              <a:t>Social emphasis in the program</a:t>
            </a:r>
            <a:endParaRPr lang="en-US" sz="3600" dirty="0"/>
          </a:p>
          <a:p>
            <a:pPr marL="0" indent="0">
              <a:buNone/>
            </a:pPr>
            <a:endParaRPr lang="en-US" dirty="0"/>
          </a:p>
          <a:p>
            <a:endParaRPr lang="en-US" dirty="0"/>
          </a:p>
        </p:txBody>
      </p:sp>
    </p:spTree>
    <p:extLst>
      <p:ext uri="{BB962C8B-B14F-4D97-AF65-F5344CB8AC3E}">
        <p14:creationId xmlns:p14="http://schemas.microsoft.com/office/powerpoint/2010/main" val="342878418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645" y="228600"/>
            <a:ext cx="8153400" cy="990600"/>
          </a:xfrm>
        </p:spPr>
        <p:txBody>
          <a:bodyPr>
            <a:normAutofit fontScale="90000"/>
          </a:bodyPr>
          <a:lstStyle/>
          <a:p>
            <a:r>
              <a:rPr lang="en-CA" b="1" i="1" dirty="0" smtClean="0"/>
              <a:t/>
            </a:r>
            <a:br>
              <a:rPr lang="en-CA" b="1" i="1" dirty="0" smtClean="0"/>
            </a:br>
            <a:r>
              <a:rPr lang="en-CA" dirty="0" smtClean="0"/>
              <a:t>Practicum </a:t>
            </a:r>
            <a:r>
              <a:rPr lang="en-CA" dirty="0"/>
              <a:t>Experiences</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23</a:t>
            </a:fld>
            <a:endParaRPr kumimoji="0" lang="en-US" dirty="0">
              <a:solidFill>
                <a:srgbClr val="FFFFFF"/>
              </a:solidFill>
            </a:endParaRPr>
          </a:p>
        </p:txBody>
      </p:sp>
      <p:sp>
        <p:nvSpPr>
          <p:cNvPr id="4" name="Content Placeholder 3"/>
          <p:cNvSpPr>
            <a:spLocks noGrp="1"/>
          </p:cNvSpPr>
          <p:nvPr>
            <p:ph sz="quarter" idx="1"/>
          </p:nvPr>
        </p:nvSpPr>
        <p:spPr/>
        <p:txBody>
          <a:bodyPr>
            <a:normAutofit/>
          </a:bodyPr>
          <a:lstStyle/>
          <a:p>
            <a:pPr lvl="0"/>
            <a:r>
              <a:rPr lang="en-CA" sz="3600" dirty="0" smtClean="0"/>
              <a:t>STs </a:t>
            </a:r>
            <a:r>
              <a:rPr lang="en-CA" sz="3600" dirty="0"/>
              <a:t>should have extensive in-school experiences, preceded and followed by discussion in pre-service courses</a:t>
            </a:r>
            <a:endParaRPr lang="en-US" sz="3600" dirty="0"/>
          </a:p>
          <a:p>
            <a:pPr lvl="0"/>
            <a:r>
              <a:rPr lang="en-CA" sz="3600" dirty="0"/>
              <a:t>Teacher educators should spend a lot of time in schools: (</a:t>
            </a:r>
            <a:r>
              <a:rPr lang="en-CA" sz="3600" dirty="0" err="1"/>
              <a:t>i</a:t>
            </a:r>
            <a:r>
              <a:rPr lang="en-CA" sz="3600" dirty="0"/>
              <a:t>) supporting STs, (ii) learning from teachers, and (iii) finding suitable mentor teachers </a:t>
            </a:r>
            <a:endParaRPr lang="en-US" sz="3600" dirty="0"/>
          </a:p>
          <a:p>
            <a:endParaRPr lang="en-US" dirty="0"/>
          </a:p>
          <a:p>
            <a:endParaRPr lang="en-US" dirty="0"/>
          </a:p>
        </p:txBody>
      </p:sp>
    </p:spTree>
    <p:extLst>
      <p:ext uri="{BB962C8B-B14F-4D97-AF65-F5344CB8AC3E}">
        <p14:creationId xmlns:p14="http://schemas.microsoft.com/office/powerpoint/2010/main" val="161382644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endParaRPr lang="en-US" dirty="0"/>
          </a:p>
        </p:txBody>
      </p:sp>
      <p:sp>
        <p:nvSpPr>
          <p:cNvPr id="6" name="Slide Number Placeholder 5"/>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24</a:t>
            </a:fld>
            <a:endParaRPr kumimoji="0" lang="en-US" dirty="0">
              <a:solidFill>
                <a:srgbClr val="FFFFFF"/>
              </a:solidFill>
            </a:endParaRPr>
          </a:p>
        </p:txBody>
      </p:sp>
      <p:sp>
        <p:nvSpPr>
          <p:cNvPr id="7" name="Text Placeholder 6"/>
          <p:cNvSpPr>
            <a:spLocks noGrp="1"/>
          </p:cNvSpPr>
          <p:nvPr>
            <p:ph type="body" idx="2"/>
          </p:nvPr>
        </p:nvSpPr>
        <p:spPr/>
        <p:txBody>
          <a:bodyPr/>
          <a:lstStyle/>
          <a:p>
            <a:endParaRPr lang="en-US"/>
          </a:p>
        </p:txBody>
      </p:sp>
      <p:sp>
        <p:nvSpPr>
          <p:cNvPr id="3" name="Content Placeholder 2"/>
          <p:cNvSpPr>
            <a:spLocks noGrp="1"/>
          </p:cNvSpPr>
          <p:nvPr>
            <p:ph sz="quarter" idx="1"/>
          </p:nvPr>
        </p:nvSpPr>
        <p:spPr/>
        <p:txBody>
          <a:bodyPr>
            <a:normAutofit/>
          </a:bodyPr>
          <a:lstStyle/>
          <a:p>
            <a:pPr marL="0" indent="0">
              <a:buNone/>
            </a:pPr>
            <a:r>
              <a:rPr lang="en-CA" sz="4000" dirty="0" smtClean="0"/>
              <a:t>Teachers</a:t>
            </a:r>
            <a:r>
              <a:rPr lang="en-CA" sz="4000" dirty="0"/>
              <a:t>’ learning, expertise, and </a:t>
            </a:r>
            <a:r>
              <a:rPr lang="en-CA" sz="4000" dirty="0" smtClean="0"/>
              <a:t>judgment </a:t>
            </a:r>
            <a:r>
              <a:rPr lang="en-CA" sz="4000" dirty="0"/>
              <a:t>should be acknowledged and celebrated. External input can be very valuable, but must be offered in a respectful, dialogical manner. </a:t>
            </a:r>
            <a:endParaRPr lang="en-CA" sz="4000" dirty="0" smtClean="0"/>
          </a:p>
          <a:p>
            <a:pPr marL="0" indent="0">
              <a:buNone/>
            </a:pPr>
            <a:endParaRPr lang="en-US" dirty="0"/>
          </a:p>
          <a:p>
            <a:endParaRPr lang="en-US" dirty="0"/>
          </a:p>
        </p:txBody>
      </p:sp>
    </p:spTree>
    <p:extLst>
      <p:ext uri="{BB962C8B-B14F-4D97-AF65-F5344CB8AC3E}">
        <p14:creationId xmlns:p14="http://schemas.microsoft.com/office/powerpoint/2010/main" val="381249906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3900" y="0"/>
            <a:ext cx="5143500" cy="6858000"/>
          </a:xfrm>
          <a:prstGeom prst="rect">
            <a:avLst/>
          </a:prstGeom>
        </p:spPr>
      </p:pic>
      <p:sp>
        <p:nvSpPr>
          <p:cNvPr id="4" name="Slide Number Placeholder 3"/>
          <p:cNvSpPr>
            <a:spLocks noGrp="1"/>
          </p:cNvSpPr>
          <p:nvPr>
            <p:ph type="sldNum" sz="quarter" idx="12"/>
          </p:nvPr>
        </p:nvSpPr>
        <p:spPr/>
        <p:txBody>
          <a:bodyPr/>
          <a:lstStyle/>
          <a:p>
            <a:pPr eaLnBrk="1" latinLnBrk="0" hangingPunct="1"/>
            <a:fld id="{F0C94032-CD4C-4C25-B0C2-CEC720522D92}" type="slidenum">
              <a:rPr kumimoji="0" lang="en-US" smtClean="0"/>
              <a:pPr eaLnBrk="1" latinLnBrk="0" hangingPunct="1"/>
              <a:t>25</a:t>
            </a:fld>
            <a:endParaRPr kumimoji="0" lang="en-US" dirty="0">
              <a:solidFill>
                <a:schemeClr val="tx2"/>
              </a:solidFill>
            </a:endParaRPr>
          </a:p>
        </p:txBody>
      </p:sp>
    </p:spTree>
    <p:extLst>
      <p:ext uri="{BB962C8B-B14F-4D97-AF65-F5344CB8AC3E}">
        <p14:creationId xmlns:p14="http://schemas.microsoft.com/office/powerpoint/2010/main" val="405844513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algn="ctr"/>
            <a:r>
              <a:rPr lang="en-US" sz="4800" dirty="0" smtClean="0">
                <a:hlinkClick r:id="rId2"/>
              </a:rPr>
              <a:t>www.literacyteaching.net</a:t>
            </a:r>
            <a:endParaRPr lang="en-US" sz="4800" dirty="0" smtClean="0"/>
          </a:p>
          <a:p>
            <a:endParaRPr lang="en-US" dirty="0"/>
          </a:p>
        </p:txBody>
      </p:sp>
      <p:sp>
        <p:nvSpPr>
          <p:cNvPr id="3" name="Title 2"/>
          <p:cNvSpPr>
            <a:spLocks noGrp="1"/>
          </p:cNvSpPr>
          <p:nvPr>
            <p:ph type="title"/>
          </p:nvPr>
        </p:nvSpPr>
        <p:spPr/>
        <p:txBody>
          <a:bodyPr/>
          <a:lstStyle/>
          <a:p>
            <a:pPr algn="ctr"/>
            <a:r>
              <a:rPr lang="en-US" dirty="0" smtClean="0"/>
              <a:t>Stay connected with us: </a:t>
            </a:r>
            <a:endParaRPr lang="en-US" dirty="0"/>
          </a:p>
        </p:txBody>
      </p:sp>
      <p:sp>
        <p:nvSpPr>
          <p:cNvPr id="5" name="Slide Number Placeholder 4"/>
          <p:cNvSpPr>
            <a:spLocks noGrp="1"/>
          </p:cNvSpPr>
          <p:nvPr>
            <p:ph type="sldNum" sz="quarter" idx="11"/>
          </p:nvPr>
        </p:nvSpPr>
        <p:spPr/>
        <p:txBody>
          <a:bodyPr/>
          <a:lstStyle/>
          <a:p>
            <a:pPr algn="ctr" eaLnBrk="1" latinLnBrk="0" hangingPunct="1"/>
            <a:fld id="{F0C94032-CD4C-4C25-B0C2-CEC720522D92}" type="slidenum">
              <a:rPr kumimoji="0" lang="en-US" smtClean="0"/>
              <a:pPr algn="ctr" eaLnBrk="1" latinLnBrk="0" hangingPunct="1"/>
              <a:t>26</a:t>
            </a:fld>
            <a:endParaRPr kumimoji="0" lang="en-US" sz="2400" dirty="0">
              <a:solidFill>
                <a:srgbClr val="FFFFFF"/>
              </a:solidFill>
            </a:endParaRPr>
          </a:p>
        </p:txBody>
      </p:sp>
    </p:spTree>
    <p:extLst>
      <p:ext uri="{BB962C8B-B14F-4D97-AF65-F5344CB8AC3E}">
        <p14:creationId xmlns:p14="http://schemas.microsoft.com/office/powerpoint/2010/main" val="268094573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399</TotalTime>
  <Words>601</Words>
  <Application>Microsoft Macintosh PowerPoint</Application>
  <PresentationFormat>On-screen Show (4:3)</PresentationFormat>
  <Paragraphs>134</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Median</vt:lpstr>
      <vt:lpstr>Priorities in teacher education: the 7 key elements of preservice preparation </vt:lpstr>
      <vt:lpstr>Celebrating Teachers! </vt:lpstr>
      <vt:lpstr>OUR LONGITUDINAL STUDY OF TEACHERS</vt:lpstr>
      <vt:lpstr>1. Teachers Learn a Great Deal by Informal Means </vt:lpstr>
      <vt:lpstr> 2. Teachers Learn Much More Informally Than Formally  </vt:lpstr>
      <vt:lpstr> 3. Areas of Informal Teacher Learning </vt:lpstr>
      <vt:lpstr> Areas of Informal Teacher Learning </vt:lpstr>
      <vt:lpstr> Areas of Informal Teacher Learning </vt:lpstr>
      <vt:lpstr> 4. Teachers Adopt a Strong Decision-Making Role  </vt:lpstr>
      <vt:lpstr> 5. Teachers Establish Clearer Goals and Priorities </vt:lpstr>
      <vt:lpstr> 2012 Teachers’ Main Goals for Their Students - Frequency </vt:lpstr>
      <vt:lpstr> 6. The Teachers Neglected Their Own Subject Learning  </vt:lpstr>
      <vt:lpstr>PowerPoint Presentation</vt:lpstr>
      <vt:lpstr>  Priority 1. Program Planning  </vt:lpstr>
      <vt:lpstr> Priority 2. Pupil Assessment  </vt:lpstr>
      <vt:lpstr> Priority 3. Classroom Organization and Community  </vt:lpstr>
      <vt:lpstr> Priority 4. Inclusive Education  </vt:lpstr>
      <vt:lpstr> Priority 5. Subject Content and Pedagogy  </vt:lpstr>
      <vt:lpstr> Priority 6. Professional Identity – Teachers as:  </vt:lpstr>
      <vt:lpstr> Priority 6. Professional Identity – Strong Stance </vt:lpstr>
      <vt:lpstr> Priority 7. Vision for Teaching – Goals </vt:lpstr>
      <vt:lpstr> Pre-Service Educators Should Model This Approach to Teaching </vt:lpstr>
      <vt:lpstr> Practicum Experiences </vt:lpstr>
      <vt:lpstr> </vt:lpstr>
      <vt:lpstr>PowerPoint Presentation</vt:lpstr>
      <vt:lpstr>Stay connected with us: </vt:lpstr>
    </vt:vector>
  </TitlesOfParts>
  <Company>oise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clare kosnik</dc:creator>
  <cp:lastModifiedBy>clare kosnik</cp:lastModifiedBy>
  <cp:revision>25</cp:revision>
  <cp:lastPrinted>2014-04-15T18:10:21Z</cp:lastPrinted>
  <dcterms:created xsi:type="dcterms:W3CDTF">2014-04-15T16:46:17Z</dcterms:created>
  <dcterms:modified xsi:type="dcterms:W3CDTF">2014-04-27T20:50:03Z</dcterms:modified>
</cp:coreProperties>
</file>