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2"/>
  </p:handout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9" r:id="rId14"/>
    <p:sldId id="268" r:id="rId15"/>
    <p:sldId id="270" r:id="rId16"/>
    <p:sldId id="271" r:id="rId17"/>
    <p:sldId id="272" r:id="rId18"/>
    <p:sldId id="273" r:id="rId19"/>
    <p:sldId id="274" r:id="rId20"/>
    <p:sldId id="275" r:id="rId21"/>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3" d="100"/>
          <a:sy n="73" d="100"/>
        </p:scale>
        <p:origin x="-175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A5939D5C-E6BB-4B77-A125-66327B10C9E5}" type="datetimeFigureOut">
              <a:rPr lang="en-US" smtClean="0"/>
              <a:t>2014-08-26</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E2E1D485-335C-4B84-94DD-CBF726D66445}" type="slidenum">
              <a:rPr lang="en-US" smtClean="0"/>
              <a:t>‹#›</a:t>
            </a:fld>
            <a:endParaRPr lang="en-US"/>
          </a:p>
        </p:txBody>
      </p:sp>
    </p:spTree>
    <p:extLst>
      <p:ext uri="{BB962C8B-B14F-4D97-AF65-F5344CB8AC3E}">
        <p14:creationId xmlns:p14="http://schemas.microsoft.com/office/powerpoint/2010/main" val="282325477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CA"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2014-08-26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2014-08-26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CA"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2014-08-26</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CA"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CA" smtClean="0"/>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70FAA508-F0CD-46EA-95FB-26B559A0B5D9}" type="datetimeFigureOut">
              <a:rPr lang="en-US" smtClean="0"/>
              <a:t>2014-08-26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2014-08-26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a:xfrm>
            <a:off x="6580094" y="188259"/>
            <a:ext cx="2133600" cy="365125"/>
          </a:xfrm>
        </p:spPr>
        <p:txBody>
          <a:bodyPr/>
          <a:lstStyle/>
          <a:p>
            <a:fld id="{70FAA508-F0CD-46EA-95FB-26B559A0B5D9}" type="datetimeFigureOut">
              <a:rPr lang="en-US" smtClean="0"/>
              <a:t>2014-08-26</a:t>
            </a:fld>
            <a:endParaRPr lang="en-US"/>
          </a:p>
        </p:txBody>
      </p:sp>
      <p:sp>
        <p:nvSpPr>
          <p:cNvPr id="8" name="Footer Placeholder 7"/>
          <p:cNvSpPr>
            <a:spLocks noGrp="1"/>
          </p:cNvSpPr>
          <p:nvPr>
            <p:ph type="ftr" sz="quarter" idx="11"/>
          </p:nvPr>
        </p:nvSpPr>
        <p:spPr>
          <a:xfrm>
            <a:off x="1120588" y="188259"/>
            <a:ext cx="2895600" cy="365125"/>
          </a:xfrm>
        </p:spPr>
        <p:txBody>
          <a:bodyPr/>
          <a:lstStyle/>
          <a:p>
            <a:endParaRPr lang="en-US"/>
          </a:p>
        </p:txBody>
      </p:sp>
      <p:sp>
        <p:nvSpPr>
          <p:cNvPr id="9" name="Slide Number Placeholder 8"/>
          <p:cNvSpPr>
            <a:spLocks noGrp="1"/>
          </p:cNvSpPr>
          <p:nvPr>
            <p:ph type="sldNum" sz="quarter" idx="12"/>
          </p:nvPr>
        </p:nvSpPr>
        <p:spPr/>
        <p:txBody>
          <a:bodyPr/>
          <a:lstStyle/>
          <a:p>
            <a:fld id="{4A822907-8A9D-4F6B-98F6-913902AD56B5}" type="slidenum">
              <a:rPr lang="en-US" smtClean="0"/>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70FAA508-F0CD-46EA-95FB-26B559A0B5D9}" type="datetimeFigureOut">
              <a:rPr lang="en-US" smtClean="0"/>
              <a:t>2014-08-26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FAA508-F0CD-46EA-95FB-26B559A0B5D9}" type="datetimeFigureOut">
              <a:rPr lang="en-US" smtClean="0"/>
              <a:t>2014-08-26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CA"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2014-08-26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CA"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2014-08-26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CA"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2014-08-26</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CA"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CA"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a:xfrm>
            <a:off x="6580094" y="188259"/>
            <a:ext cx="2133600" cy="365125"/>
          </a:xfrm>
        </p:spPr>
        <p:txBody>
          <a:bodyPr/>
          <a:lstStyle/>
          <a:p>
            <a:fld id="{70FAA508-F0CD-46EA-95FB-26B559A0B5D9}" type="datetimeFigureOut">
              <a:rPr lang="en-US" smtClean="0"/>
              <a:t>2014-08-26</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CA" smtClean="0"/>
              <a:t>Drag picture to placeholder or click icon to add</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CA"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CA"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70FAA508-F0CD-46EA-95FB-26B559A0B5D9}" type="datetimeFigureOut">
              <a:rPr lang="en-US" smtClean="0"/>
              <a:t>2014-08-26</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CA" smtClean="0"/>
              <a:t>Drag picture to placeholder or click icon to add</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CA" smtClean="0"/>
              <a:t>Drag picture to placeholder or click icon to add</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CA"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2014-08-26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CA"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2014-08-26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en-CA" smtClean="0"/>
              <a:t>Click to edit Master title style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70FAA508-F0CD-46EA-95FB-26B559A0B5D9}" type="datetimeFigureOut">
              <a:rPr lang="en-US" smtClean="0"/>
              <a:t>2014-08-26</a:t>
            </a:fld>
            <a:endParaRPr lang="en-US"/>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4A822907-8A9D-4F6B-98F6-913902AD56B5}" type="slidenum">
              <a:rPr lang="en-US" smtClean="0"/>
              <a:t>‹#›</a:t>
            </a:fld>
            <a:endParaRPr lang="en-US"/>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39259"/>
            <a:ext cx="8915400" cy="1795884"/>
          </a:xfrm>
        </p:spPr>
        <p:txBody>
          <a:bodyPr>
            <a:normAutofit/>
          </a:bodyPr>
          <a:lstStyle/>
          <a:p>
            <a:r>
              <a:rPr lang="en-CA" dirty="0"/>
              <a:t>TEACHER INQUIRY AS RESEARCH AND KNOWLEDGE GENERATION</a:t>
            </a:r>
            <a:br>
              <a:rPr lang="en-CA" dirty="0"/>
            </a:br>
            <a:endParaRPr lang="en-US" dirty="0"/>
          </a:p>
        </p:txBody>
      </p:sp>
      <p:sp>
        <p:nvSpPr>
          <p:cNvPr id="3" name="Subtitle 2"/>
          <p:cNvSpPr>
            <a:spLocks noGrp="1"/>
          </p:cNvSpPr>
          <p:nvPr>
            <p:ph type="subTitle" idx="1"/>
          </p:nvPr>
        </p:nvSpPr>
        <p:spPr/>
        <p:txBody>
          <a:bodyPr/>
          <a:lstStyle/>
          <a:p>
            <a:r>
              <a:rPr lang="en-CA" dirty="0"/>
              <a:t> </a:t>
            </a:r>
          </a:p>
          <a:p>
            <a:pPr algn="ctr"/>
            <a:r>
              <a:rPr lang="en-CA" sz="2800" dirty="0"/>
              <a:t>Clive Beck &amp; Clare Kosnik</a:t>
            </a:r>
          </a:p>
          <a:p>
            <a:pPr algn="ctr"/>
            <a:r>
              <a:rPr lang="en-CA" sz="2800" dirty="0"/>
              <a:t>OISE/University of Toronto</a:t>
            </a:r>
          </a:p>
          <a:p>
            <a:r>
              <a:rPr lang="en-CA" dirty="0"/>
              <a:t> </a:t>
            </a:r>
          </a:p>
          <a:p>
            <a:endParaRPr lang="en-US" dirty="0"/>
          </a:p>
        </p:txBody>
      </p:sp>
    </p:spTree>
    <p:extLst>
      <p:ext uri="{BB962C8B-B14F-4D97-AF65-F5344CB8AC3E}">
        <p14:creationId xmlns:p14="http://schemas.microsoft.com/office/powerpoint/2010/main" val="1094111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42579"/>
            <a:ext cx="8913813" cy="1395677"/>
          </a:xfrm>
        </p:spPr>
        <p:txBody>
          <a:bodyPr>
            <a:normAutofit fontScale="90000"/>
          </a:bodyPr>
          <a:lstStyle/>
          <a:p>
            <a:r>
              <a:rPr lang="en-CA" dirty="0"/>
              <a:t>OUR LONGITUDINAL STUDY OF TEACHERS</a:t>
            </a:r>
            <a:br>
              <a:rPr lang="en-CA" dirty="0"/>
            </a:br>
            <a:endParaRPr lang="en-US" dirty="0"/>
          </a:p>
        </p:txBody>
      </p:sp>
      <p:sp>
        <p:nvSpPr>
          <p:cNvPr id="3" name="Content Placeholder 2"/>
          <p:cNvSpPr>
            <a:spLocks noGrp="1"/>
          </p:cNvSpPr>
          <p:nvPr>
            <p:ph idx="1"/>
          </p:nvPr>
        </p:nvSpPr>
        <p:spPr/>
        <p:txBody>
          <a:bodyPr/>
          <a:lstStyle/>
          <a:p>
            <a:pPr lvl="0"/>
            <a:r>
              <a:rPr lang="en-CA" dirty="0" smtClean="0"/>
              <a:t>42 </a:t>
            </a:r>
            <a:r>
              <a:rPr lang="en-CA" dirty="0"/>
              <a:t>teachers – mainly elementary and middle school</a:t>
            </a:r>
          </a:p>
          <a:p>
            <a:pPr lvl="0"/>
            <a:r>
              <a:rPr lang="en-CA" dirty="0"/>
              <a:t>20 began teaching in 2004 and 22 in 2007 </a:t>
            </a:r>
          </a:p>
          <a:p>
            <a:pPr lvl="0"/>
            <a:r>
              <a:rPr lang="en-CA" dirty="0"/>
              <a:t>Interviewed and observed every year since then</a:t>
            </a:r>
          </a:p>
          <a:p>
            <a:pPr lvl="0"/>
            <a:r>
              <a:rPr lang="en-CA" dirty="0"/>
              <a:t>Largely qualitative study</a:t>
            </a:r>
          </a:p>
          <a:p>
            <a:endParaRPr lang="en-US" dirty="0"/>
          </a:p>
        </p:txBody>
      </p:sp>
    </p:spTree>
    <p:extLst>
      <p:ext uri="{BB962C8B-B14F-4D97-AF65-F5344CB8AC3E}">
        <p14:creationId xmlns:p14="http://schemas.microsoft.com/office/powerpoint/2010/main" val="4169138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8934"/>
            <a:ext cx="8915400" cy="4681647"/>
          </a:xfrm>
        </p:spPr>
        <p:txBody>
          <a:bodyPr>
            <a:noAutofit/>
          </a:bodyPr>
          <a:lstStyle/>
          <a:p>
            <a:r>
              <a:rPr lang="en-CA" sz="2800" dirty="0"/>
              <a:t/>
            </a:r>
            <a:br>
              <a:rPr lang="en-CA" sz="2800" dirty="0"/>
            </a:br>
            <a:r>
              <a:rPr lang="en-CA" sz="2800" dirty="0"/>
              <a:t>How extensive was the teachers’ learning in this initial period?</a:t>
            </a:r>
            <a:br>
              <a:rPr lang="en-CA" sz="2800" dirty="0"/>
            </a:br>
            <a:r>
              <a:rPr lang="en-CA" sz="2800" dirty="0" smtClean="0"/>
              <a:t/>
            </a:r>
            <a:br>
              <a:rPr lang="en-CA" sz="2800" dirty="0" smtClean="0"/>
            </a:br>
            <a:r>
              <a:rPr lang="en-CA" sz="2800" dirty="0" smtClean="0"/>
              <a:t>How </a:t>
            </a:r>
            <a:r>
              <a:rPr lang="en-CA" sz="2800" dirty="0"/>
              <a:t>much impact did it have on their growth as teachers?</a:t>
            </a:r>
            <a:br>
              <a:rPr lang="en-CA" sz="2800" dirty="0"/>
            </a:br>
            <a:r>
              <a:rPr lang="en-CA" sz="2800" dirty="0" smtClean="0"/>
              <a:t/>
            </a:r>
            <a:br>
              <a:rPr lang="en-CA" sz="2800" dirty="0" smtClean="0"/>
            </a:br>
            <a:r>
              <a:rPr lang="en-CA" sz="2800" dirty="0" smtClean="0"/>
              <a:t>In </a:t>
            </a:r>
            <a:r>
              <a:rPr lang="en-CA" sz="2800" dirty="0"/>
              <a:t>what sense (if any) can their inquiry be regarded as “research” and “knowledge generation”?</a:t>
            </a:r>
            <a:br>
              <a:rPr lang="en-CA" sz="2800" dirty="0"/>
            </a:br>
            <a:endParaRPr lang="en-US" sz="2800" dirty="0"/>
          </a:p>
        </p:txBody>
      </p:sp>
      <p:sp>
        <p:nvSpPr>
          <p:cNvPr id="3" name="Text Placeholder 2"/>
          <p:cNvSpPr>
            <a:spLocks noGrp="1"/>
          </p:cNvSpPr>
          <p:nvPr>
            <p:ph type="body" idx="1"/>
          </p:nvPr>
        </p:nvSpPr>
        <p:spPr>
          <a:xfrm>
            <a:off x="390548" y="787662"/>
            <a:ext cx="8001000" cy="777240"/>
          </a:xfrm>
        </p:spPr>
        <p:txBody>
          <a:bodyPr>
            <a:normAutofit/>
          </a:bodyPr>
          <a:lstStyle/>
          <a:p>
            <a:r>
              <a:rPr lang="en-CA" sz="2800" dirty="0"/>
              <a:t>STUDY QUESTIONS</a:t>
            </a:r>
            <a:endParaRPr lang="en-US" sz="2800" dirty="0"/>
          </a:p>
        </p:txBody>
      </p:sp>
    </p:spTree>
    <p:extLst>
      <p:ext uri="{BB962C8B-B14F-4D97-AF65-F5344CB8AC3E}">
        <p14:creationId xmlns:p14="http://schemas.microsoft.com/office/powerpoint/2010/main" val="4245521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KEY THEORISTS</a:t>
            </a:r>
            <a:br>
              <a:rPr lang="en-CA" dirty="0"/>
            </a:br>
            <a:endParaRPr lang="en-US" dirty="0"/>
          </a:p>
        </p:txBody>
      </p:sp>
      <p:sp>
        <p:nvSpPr>
          <p:cNvPr id="3" name="Content Placeholder 2"/>
          <p:cNvSpPr>
            <a:spLocks noGrp="1"/>
          </p:cNvSpPr>
          <p:nvPr>
            <p:ph idx="1"/>
          </p:nvPr>
        </p:nvSpPr>
        <p:spPr/>
        <p:txBody>
          <a:bodyPr/>
          <a:lstStyle/>
          <a:p>
            <a:r>
              <a:rPr lang="en-CA" dirty="0" smtClean="0"/>
              <a:t>Donald </a:t>
            </a:r>
            <a:r>
              <a:rPr lang="en-CA" dirty="0" err="1"/>
              <a:t>Schon</a:t>
            </a:r>
            <a:r>
              <a:rPr lang="en-CA" dirty="0"/>
              <a:t> (1983)</a:t>
            </a:r>
          </a:p>
          <a:p>
            <a:r>
              <a:rPr lang="en-CA" dirty="0"/>
              <a:t>Ken </a:t>
            </a:r>
            <a:r>
              <a:rPr lang="en-CA" dirty="0" err="1"/>
              <a:t>Zeichner</a:t>
            </a:r>
            <a:r>
              <a:rPr lang="en-CA" dirty="0"/>
              <a:t> (1995)</a:t>
            </a:r>
          </a:p>
          <a:p>
            <a:r>
              <a:rPr lang="en-CA" dirty="0"/>
              <a:t>Wilfred Carr (1995)</a:t>
            </a:r>
          </a:p>
          <a:p>
            <a:r>
              <a:rPr lang="en-CA" dirty="0"/>
              <a:t>Marilyn Cochran-Smith &amp; Susan Lytle (1993, 2009) </a:t>
            </a:r>
          </a:p>
          <a:p>
            <a:pPr marL="0" indent="0">
              <a:buNone/>
            </a:pPr>
            <a:endParaRPr lang="en-CA" dirty="0"/>
          </a:p>
          <a:p>
            <a:endParaRPr lang="en-US" dirty="0"/>
          </a:p>
        </p:txBody>
      </p:sp>
    </p:spTree>
    <p:extLst>
      <p:ext uri="{BB962C8B-B14F-4D97-AF65-F5344CB8AC3E}">
        <p14:creationId xmlns:p14="http://schemas.microsoft.com/office/powerpoint/2010/main" val="2467280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FINDINGS</a:t>
            </a:r>
            <a:br>
              <a:rPr lang="en-CA" dirty="0"/>
            </a:b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46278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8386"/>
            <a:ext cx="8913813" cy="1269858"/>
          </a:xfrm>
        </p:spPr>
        <p:txBody>
          <a:bodyPr>
            <a:noAutofit/>
          </a:bodyPr>
          <a:lstStyle/>
          <a:p>
            <a:r>
              <a:rPr lang="en-CA" sz="2800" b="1" dirty="0"/>
              <a:t>1. The Teachers Learned a Great Deal by Informal Means</a:t>
            </a:r>
            <a:r>
              <a:rPr lang="en-CA" sz="2800" dirty="0"/>
              <a:t/>
            </a:r>
            <a:br>
              <a:rPr lang="en-CA" sz="2800" dirty="0"/>
            </a:br>
            <a:endParaRPr lang="en-US" sz="2800" dirty="0"/>
          </a:p>
        </p:txBody>
      </p:sp>
      <p:sp>
        <p:nvSpPr>
          <p:cNvPr id="3" name="Content Placeholder 2"/>
          <p:cNvSpPr>
            <a:spLocks noGrp="1"/>
          </p:cNvSpPr>
          <p:nvPr>
            <p:ph idx="1"/>
          </p:nvPr>
        </p:nvSpPr>
        <p:spPr>
          <a:xfrm>
            <a:off x="321312" y="1866540"/>
            <a:ext cx="8403588" cy="4399790"/>
          </a:xfrm>
        </p:spPr>
        <p:txBody>
          <a:bodyPr>
            <a:normAutofit fontScale="92500" lnSpcReduction="10000"/>
          </a:bodyPr>
          <a:lstStyle/>
          <a:p>
            <a:pPr lvl="0"/>
            <a:r>
              <a:rPr lang="en-CA" sz="2400" dirty="0" smtClean="0"/>
              <a:t>classroom </a:t>
            </a:r>
            <a:r>
              <a:rPr lang="en-CA" sz="2400" dirty="0"/>
              <a:t>management</a:t>
            </a:r>
          </a:p>
          <a:p>
            <a:pPr lvl="0"/>
            <a:r>
              <a:rPr lang="en-CA" sz="2400" dirty="0"/>
              <a:t>prioritization of goals and topics </a:t>
            </a:r>
          </a:p>
          <a:p>
            <a:pPr lvl="0"/>
            <a:r>
              <a:rPr lang="en-CA" sz="2400" dirty="0"/>
              <a:t>flexible planning</a:t>
            </a:r>
          </a:p>
          <a:p>
            <a:pPr lvl="0"/>
            <a:r>
              <a:rPr lang="en-CA" sz="2400" dirty="0"/>
              <a:t>integration and individualization of teaching </a:t>
            </a:r>
          </a:p>
          <a:p>
            <a:pPr lvl="0"/>
            <a:r>
              <a:rPr lang="en-CA" sz="2400" dirty="0"/>
              <a:t>how to make teaching engaging and relevant</a:t>
            </a:r>
          </a:p>
          <a:p>
            <a:pPr lvl="0"/>
            <a:r>
              <a:rPr lang="en-CA" sz="2400" dirty="0"/>
              <a:t>use of technology </a:t>
            </a:r>
          </a:p>
          <a:p>
            <a:pPr lvl="0"/>
            <a:r>
              <a:rPr lang="en-CA" sz="2400" dirty="0"/>
              <a:t>more effective and feasible assessment</a:t>
            </a:r>
          </a:p>
          <a:p>
            <a:pPr lvl="0"/>
            <a:r>
              <a:rPr lang="en-CA" sz="2400" dirty="0"/>
              <a:t>better work-life balance </a:t>
            </a:r>
          </a:p>
          <a:p>
            <a:endParaRPr lang="en-US" dirty="0"/>
          </a:p>
        </p:txBody>
      </p:sp>
    </p:spTree>
    <p:extLst>
      <p:ext uri="{BB962C8B-B14F-4D97-AF65-F5344CB8AC3E}">
        <p14:creationId xmlns:p14="http://schemas.microsoft.com/office/powerpoint/2010/main" val="3475979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456"/>
            <a:ext cx="8913813" cy="914400"/>
          </a:xfrm>
        </p:spPr>
        <p:txBody>
          <a:bodyPr>
            <a:noAutofit/>
          </a:bodyPr>
          <a:lstStyle/>
          <a:p>
            <a:r>
              <a:rPr lang="en-CA" sz="2400" i="1" dirty="0"/>
              <a:t>Year 8 Teachers’ Average Ratings for Professional Development Activities (scale 1-5)</a:t>
            </a:r>
            <a:r>
              <a:rPr lang="en-CA" sz="2400" dirty="0"/>
              <a:t/>
            </a:r>
            <a:br>
              <a:rPr lang="en-CA" sz="2400" dirty="0"/>
            </a:br>
            <a:endParaRPr lang="en-US" sz="2400" dirty="0"/>
          </a:p>
        </p:txBody>
      </p:sp>
      <p:sp>
        <p:nvSpPr>
          <p:cNvPr id="3" name="Content Placeholder 2"/>
          <p:cNvSpPr>
            <a:spLocks noGrp="1"/>
          </p:cNvSpPr>
          <p:nvPr>
            <p:ph idx="1"/>
          </p:nvPr>
        </p:nvSpPr>
        <p:spPr>
          <a:xfrm>
            <a:off x="153006" y="1331056"/>
            <a:ext cx="8571894" cy="4935273"/>
          </a:xfrm>
        </p:spPr>
        <p:txBody>
          <a:bodyPr>
            <a:normAutofit fontScale="92500" lnSpcReduction="10000"/>
          </a:bodyPr>
          <a:lstStyle/>
          <a:p>
            <a:pPr lvl="0"/>
            <a:r>
              <a:rPr lang="en-CA" sz="2400" dirty="0" smtClean="0"/>
              <a:t>Trying </a:t>
            </a:r>
            <a:r>
              <a:rPr lang="en-CA" sz="2400" dirty="0"/>
              <a:t>things out in your own </a:t>
            </a:r>
            <a:r>
              <a:rPr lang="en-CA" sz="2400" dirty="0" smtClean="0"/>
              <a:t>classroom  4.7</a:t>
            </a:r>
            <a:endParaRPr lang="en-CA" sz="2400" dirty="0"/>
          </a:p>
          <a:p>
            <a:pPr lvl="0"/>
            <a:r>
              <a:rPr lang="en-CA" sz="2400" dirty="0"/>
              <a:t>Observing/planning with/talking to other teachers in your school, at or near grade </a:t>
            </a:r>
            <a:r>
              <a:rPr lang="en-CA" sz="2400" dirty="0" smtClean="0"/>
              <a:t>level  4.6</a:t>
            </a:r>
            <a:endParaRPr lang="en-CA" sz="2400" dirty="0"/>
          </a:p>
          <a:p>
            <a:pPr lvl="0"/>
            <a:r>
              <a:rPr lang="en-CA" sz="2400" dirty="0"/>
              <a:t>Observing/talking to teachers beyond your </a:t>
            </a:r>
            <a:r>
              <a:rPr lang="en-CA" sz="2400" dirty="0" smtClean="0"/>
              <a:t>school 3.8</a:t>
            </a:r>
            <a:endParaRPr lang="en-CA" sz="2400" dirty="0"/>
          </a:p>
          <a:p>
            <a:pPr lvl="0"/>
            <a:r>
              <a:rPr lang="en-CA" sz="2400" dirty="0"/>
              <a:t>Formal mentoring by another teacher, coach or </a:t>
            </a:r>
            <a:r>
              <a:rPr lang="en-CA" sz="2400" dirty="0" smtClean="0"/>
              <a:t>administrator 3.4</a:t>
            </a:r>
            <a:endParaRPr lang="en-CA" sz="2400" dirty="0"/>
          </a:p>
          <a:p>
            <a:pPr lvl="0"/>
            <a:r>
              <a:rPr lang="en-CA" sz="2400" dirty="0"/>
              <a:t>PD at a school-wide </a:t>
            </a:r>
            <a:r>
              <a:rPr lang="en-CA" sz="2400" dirty="0" smtClean="0"/>
              <a:t>level 3.4</a:t>
            </a:r>
            <a:endParaRPr lang="en-CA" sz="2400" dirty="0"/>
          </a:p>
          <a:p>
            <a:pPr lvl="0"/>
            <a:r>
              <a:rPr lang="en-CA" sz="2400" dirty="0"/>
              <a:t>Short PD events beyond </a:t>
            </a:r>
            <a:r>
              <a:rPr lang="en-CA" sz="2400" dirty="0" smtClean="0"/>
              <a:t>school 2.9</a:t>
            </a:r>
            <a:endParaRPr lang="en-CA" sz="2400" dirty="0"/>
          </a:p>
          <a:p>
            <a:pPr lvl="0"/>
            <a:r>
              <a:rPr lang="en-CA" sz="2400" dirty="0"/>
              <a:t>Your own professional </a:t>
            </a:r>
            <a:r>
              <a:rPr lang="en-CA" sz="2400" dirty="0" smtClean="0"/>
              <a:t>reading 4.4</a:t>
            </a:r>
            <a:endParaRPr lang="en-CA" sz="2400" dirty="0"/>
          </a:p>
          <a:p>
            <a:pPr lvl="0"/>
            <a:r>
              <a:rPr lang="en-CA" sz="2400" dirty="0"/>
              <a:t>Your own subject content </a:t>
            </a:r>
            <a:r>
              <a:rPr lang="en-CA" sz="2400" dirty="0" smtClean="0"/>
              <a:t>reading 4.3</a:t>
            </a:r>
            <a:endParaRPr lang="en-CA" sz="2400" dirty="0"/>
          </a:p>
          <a:p>
            <a:endParaRPr lang="en-US" dirty="0"/>
          </a:p>
        </p:txBody>
      </p:sp>
    </p:spTree>
    <p:extLst>
      <p:ext uri="{BB962C8B-B14F-4D97-AF65-F5344CB8AC3E}">
        <p14:creationId xmlns:p14="http://schemas.microsoft.com/office/powerpoint/2010/main" val="2217347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3685"/>
            <a:ext cx="8913813" cy="3151697"/>
          </a:xfrm>
        </p:spPr>
        <p:txBody>
          <a:bodyPr>
            <a:normAutofit/>
          </a:bodyPr>
          <a:lstStyle/>
          <a:p>
            <a:r>
              <a:rPr lang="en-CA" b="1" dirty="0"/>
              <a:t>2. The Teachers Also Learned by Formal Means, But to a Much Lesser Extent </a:t>
            </a:r>
            <a:r>
              <a:rPr lang="en-CA" dirty="0"/>
              <a:t/>
            </a:r>
            <a:br>
              <a:rPr lang="en-CA" dirty="0"/>
            </a:br>
            <a:endParaRPr lang="en-US" dirty="0"/>
          </a:p>
        </p:txBody>
      </p:sp>
    </p:spTree>
    <p:extLst>
      <p:ext uri="{BB962C8B-B14F-4D97-AF65-F5344CB8AC3E}">
        <p14:creationId xmlns:p14="http://schemas.microsoft.com/office/powerpoint/2010/main" val="3619394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3855"/>
            <a:ext cx="8913813" cy="2517425"/>
          </a:xfrm>
        </p:spPr>
        <p:txBody>
          <a:bodyPr>
            <a:normAutofit/>
          </a:bodyPr>
          <a:lstStyle/>
          <a:p>
            <a:r>
              <a:rPr lang="en-CA" b="1" dirty="0"/>
              <a:t>3. The Teachers’ Informal Learning had a Major Impact on Their Ideas and Practices </a:t>
            </a:r>
            <a:r>
              <a:rPr lang="en-CA" dirty="0"/>
              <a:t/>
            </a:r>
            <a:br>
              <a:rPr lang="en-CA" dirty="0"/>
            </a:br>
            <a:endParaRPr lang="en-US" dirty="0"/>
          </a:p>
        </p:txBody>
      </p:sp>
    </p:spTree>
    <p:extLst>
      <p:ext uri="{BB962C8B-B14F-4D97-AF65-F5344CB8AC3E}">
        <p14:creationId xmlns:p14="http://schemas.microsoft.com/office/powerpoint/2010/main" val="4201982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3856"/>
            <a:ext cx="8913813" cy="2364430"/>
          </a:xfrm>
        </p:spPr>
        <p:txBody>
          <a:bodyPr>
            <a:normAutofit/>
          </a:bodyPr>
          <a:lstStyle/>
          <a:p>
            <a:r>
              <a:rPr lang="en-CA" b="1" dirty="0"/>
              <a:t>4. Very Little of the Teachers’ Informal Learning Was Seen by Them as Research </a:t>
            </a:r>
            <a:r>
              <a:rPr lang="en-CA" dirty="0"/>
              <a:t/>
            </a:r>
            <a:br>
              <a:rPr lang="en-CA" dirty="0"/>
            </a:br>
            <a:endParaRPr lang="en-US" dirty="0"/>
          </a:p>
        </p:txBody>
      </p:sp>
    </p:spTree>
    <p:extLst>
      <p:ext uri="{BB962C8B-B14F-4D97-AF65-F5344CB8AC3E}">
        <p14:creationId xmlns:p14="http://schemas.microsoft.com/office/powerpoint/2010/main" val="1304076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CONCLUSIONS</a:t>
            </a:r>
            <a:br>
              <a:rPr lang="en-CA" dirty="0"/>
            </a:b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50625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3855"/>
            <a:ext cx="8913813" cy="1767749"/>
          </a:xfrm>
        </p:spPr>
        <p:txBody>
          <a:bodyPr>
            <a:normAutofit/>
          </a:bodyPr>
          <a:lstStyle/>
          <a:p>
            <a:r>
              <a:rPr lang="en-CA" b="1" dirty="0" smtClean="0"/>
              <a:t>1</a:t>
            </a:r>
            <a:r>
              <a:rPr lang="en-CA" b="1" dirty="0"/>
              <a:t>. Teachers’ Informal Learning Is Extensive and Important, at Least During Their First Eight Years</a:t>
            </a:r>
            <a:r>
              <a:rPr lang="en-CA" dirty="0"/>
              <a:t> </a:t>
            </a:r>
          </a:p>
        </p:txBody>
      </p:sp>
    </p:spTree>
    <p:extLst>
      <p:ext uri="{BB962C8B-B14F-4D97-AF65-F5344CB8AC3E}">
        <p14:creationId xmlns:p14="http://schemas.microsoft.com/office/powerpoint/2010/main" val="3740464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3855"/>
            <a:ext cx="8913813" cy="2257333"/>
          </a:xfrm>
        </p:spPr>
        <p:txBody>
          <a:bodyPr>
            <a:normAutofit fontScale="90000"/>
          </a:bodyPr>
          <a:lstStyle/>
          <a:p>
            <a:r>
              <a:rPr lang="en-CA" b="1" dirty="0"/>
              <a:t>2. This Informal Learning Is “Inquiry,” “Research,” and “Knowledge Generation” </a:t>
            </a:r>
            <a:r>
              <a:rPr lang="en-CA" dirty="0"/>
              <a:t/>
            </a:r>
            <a:br>
              <a:rPr lang="en-CA" dirty="0"/>
            </a:br>
            <a:endParaRPr lang="en-US" dirty="0"/>
          </a:p>
        </p:txBody>
      </p:sp>
    </p:spTree>
    <p:extLst>
      <p:ext uri="{BB962C8B-B14F-4D97-AF65-F5344CB8AC3E}">
        <p14:creationId xmlns:p14="http://schemas.microsoft.com/office/powerpoint/2010/main" val="3752608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3855"/>
            <a:ext cx="8913813" cy="1844247"/>
          </a:xfrm>
        </p:spPr>
        <p:txBody>
          <a:bodyPr>
            <a:normAutofit fontScale="90000"/>
          </a:bodyPr>
          <a:lstStyle/>
          <a:p>
            <a:r>
              <a:rPr lang="en-CA" b="1" dirty="0"/>
              <a:t>3. There Are Practical Concerns about Calling Informal Teacher Learning “Research”</a:t>
            </a:r>
            <a:r>
              <a:rPr lang="en-CA" dirty="0"/>
              <a:t/>
            </a:r>
            <a:br>
              <a:rPr lang="en-CA" dirty="0"/>
            </a:br>
            <a:endParaRPr lang="en-US" dirty="0"/>
          </a:p>
        </p:txBody>
      </p:sp>
    </p:spTree>
    <p:extLst>
      <p:ext uri="{BB962C8B-B14F-4D97-AF65-F5344CB8AC3E}">
        <p14:creationId xmlns:p14="http://schemas.microsoft.com/office/powerpoint/2010/main" val="1280078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3855"/>
            <a:ext cx="8913813" cy="1828947"/>
          </a:xfrm>
        </p:spPr>
        <p:txBody>
          <a:bodyPr>
            <a:normAutofit/>
          </a:bodyPr>
          <a:lstStyle/>
          <a:p>
            <a:r>
              <a:rPr lang="en-CA" b="1" dirty="0"/>
              <a:t>4. Teachers Are in an Ideal Position to Conduct Inquiry</a:t>
            </a:r>
            <a:r>
              <a:rPr lang="en-CA" dirty="0"/>
              <a:t/>
            </a:r>
            <a:br>
              <a:rPr lang="en-CA" dirty="0"/>
            </a:br>
            <a:endParaRPr lang="en-US" dirty="0"/>
          </a:p>
        </p:txBody>
      </p:sp>
    </p:spTree>
    <p:extLst>
      <p:ext uri="{BB962C8B-B14F-4D97-AF65-F5344CB8AC3E}">
        <p14:creationId xmlns:p14="http://schemas.microsoft.com/office/powerpoint/2010/main" val="3410103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3856"/>
            <a:ext cx="8913813" cy="1798348"/>
          </a:xfrm>
        </p:spPr>
        <p:txBody>
          <a:bodyPr>
            <a:normAutofit fontScale="90000"/>
          </a:bodyPr>
          <a:lstStyle/>
          <a:p>
            <a:r>
              <a:rPr lang="en-CA" b="1" dirty="0"/>
              <a:t>5. Academics Have Advantages But Also Disadvantages as Educational Researchers</a:t>
            </a:r>
            <a:r>
              <a:rPr lang="en-CA" dirty="0"/>
              <a:t/>
            </a:r>
            <a:br>
              <a:rPr lang="en-CA" dirty="0"/>
            </a:br>
            <a:endParaRPr lang="en-US" dirty="0"/>
          </a:p>
        </p:txBody>
      </p:sp>
    </p:spTree>
    <p:extLst>
      <p:ext uri="{BB962C8B-B14F-4D97-AF65-F5344CB8AC3E}">
        <p14:creationId xmlns:p14="http://schemas.microsoft.com/office/powerpoint/2010/main" val="1409961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57878"/>
            <a:ext cx="8913813" cy="1774742"/>
          </a:xfrm>
        </p:spPr>
        <p:txBody>
          <a:bodyPr>
            <a:normAutofit fontScale="90000"/>
          </a:bodyPr>
          <a:lstStyle/>
          <a:p>
            <a:r>
              <a:rPr lang="en-CA" b="1" dirty="0"/>
              <a:t>6. Academics Should Accept Teachers’ Ability to Generate Knowledge and Work WITH Them: </a:t>
            </a:r>
            <a:r>
              <a:rPr lang="en-CA" dirty="0"/>
              <a:t/>
            </a:r>
            <a:br>
              <a:rPr lang="en-CA" dirty="0"/>
            </a:br>
            <a:endParaRPr lang="en-US" dirty="0"/>
          </a:p>
        </p:txBody>
      </p:sp>
      <p:sp>
        <p:nvSpPr>
          <p:cNvPr id="3" name="Content Placeholder 2"/>
          <p:cNvSpPr>
            <a:spLocks noGrp="1"/>
          </p:cNvSpPr>
          <p:nvPr>
            <p:ph idx="1"/>
          </p:nvPr>
        </p:nvSpPr>
        <p:spPr/>
        <p:txBody>
          <a:bodyPr/>
          <a:lstStyle/>
          <a:p>
            <a:pPr lvl="0"/>
            <a:r>
              <a:rPr lang="en-CA" b="1" dirty="0" smtClean="0"/>
              <a:t>Supporting </a:t>
            </a:r>
            <a:r>
              <a:rPr lang="en-CA" b="1" dirty="0"/>
              <a:t>their inquiry</a:t>
            </a:r>
            <a:endParaRPr lang="en-CA" dirty="0"/>
          </a:p>
          <a:p>
            <a:pPr lvl="0"/>
            <a:r>
              <a:rPr lang="en-CA" b="1" dirty="0"/>
              <a:t>Studying what they have learned</a:t>
            </a:r>
            <a:endParaRPr lang="en-CA" dirty="0"/>
          </a:p>
          <a:p>
            <a:pPr lvl="0"/>
            <a:r>
              <a:rPr lang="en-CA" b="1" dirty="0"/>
              <a:t>Making it available to academics, policy makers, administrators, and other teachers</a:t>
            </a:r>
            <a:endParaRPr lang="en-CA" dirty="0"/>
          </a:p>
          <a:p>
            <a:r>
              <a:rPr lang="en-CA" dirty="0"/>
              <a:t> </a:t>
            </a:r>
          </a:p>
          <a:p>
            <a:endParaRPr lang="en-US" dirty="0"/>
          </a:p>
        </p:txBody>
      </p:sp>
    </p:spTree>
    <p:extLst>
      <p:ext uri="{BB962C8B-B14F-4D97-AF65-F5344CB8AC3E}">
        <p14:creationId xmlns:p14="http://schemas.microsoft.com/office/powerpoint/2010/main" val="2419160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96681"/>
            <a:ext cx="8913813" cy="3258794"/>
          </a:xfrm>
        </p:spPr>
        <p:txBody>
          <a:bodyPr>
            <a:normAutofit fontScale="90000"/>
          </a:bodyPr>
          <a:lstStyle/>
          <a:p>
            <a:r>
              <a:rPr lang="en-CA" b="1" dirty="0"/>
              <a:t>7. Principals and System Administrators Should Create Many More Opportunities for Teachers to Learn from Each Other </a:t>
            </a:r>
            <a:r>
              <a:rPr lang="en-CA" dirty="0"/>
              <a:t/>
            </a:r>
            <a:br>
              <a:rPr lang="en-CA" dirty="0"/>
            </a:br>
            <a:r>
              <a:rPr lang="en-CA" b="1" dirty="0"/>
              <a:t> </a:t>
            </a:r>
            <a:r>
              <a:rPr lang="en-CA" dirty="0"/>
              <a:t/>
            </a:r>
            <a:br>
              <a:rPr lang="en-CA" dirty="0"/>
            </a:br>
            <a:endParaRPr lang="en-US" dirty="0"/>
          </a:p>
        </p:txBody>
      </p:sp>
    </p:spTree>
    <p:extLst>
      <p:ext uri="{BB962C8B-B14F-4D97-AF65-F5344CB8AC3E}">
        <p14:creationId xmlns:p14="http://schemas.microsoft.com/office/powerpoint/2010/main" val="3602842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93900" y="0"/>
            <a:ext cx="5143500" cy="6858000"/>
          </a:xfrm>
          <a:prstGeom prst="rect">
            <a:avLst/>
          </a:prstGeom>
        </p:spPr>
      </p:pic>
    </p:spTree>
    <p:extLst>
      <p:ext uri="{BB962C8B-B14F-4D97-AF65-F5344CB8AC3E}">
        <p14:creationId xmlns:p14="http://schemas.microsoft.com/office/powerpoint/2010/main" val="1874915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Stay connected with us: </a:t>
            </a:r>
            <a:endParaRPr lang="en-US" dirty="0"/>
          </a:p>
        </p:txBody>
      </p:sp>
      <p:sp>
        <p:nvSpPr>
          <p:cNvPr id="3" name="Subtitle 2"/>
          <p:cNvSpPr>
            <a:spLocks noGrp="1"/>
          </p:cNvSpPr>
          <p:nvPr>
            <p:ph idx="1"/>
          </p:nvPr>
        </p:nvSpPr>
        <p:spPr/>
        <p:txBody>
          <a:bodyPr>
            <a:normAutofit/>
          </a:bodyPr>
          <a:lstStyle/>
          <a:p>
            <a:pPr marL="0" indent="0" algn="ctr">
              <a:buNone/>
            </a:pPr>
            <a:r>
              <a:rPr lang="en-US" sz="3600" b="1" dirty="0" err="1" smtClean="0"/>
              <a:t>www.literacyteaching.net</a:t>
            </a:r>
            <a:endParaRPr lang="en-US" sz="3600" b="1" dirty="0"/>
          </a:p>
        </p:txBody>
      </p:sp>
    </p:spTree>
    <p:extLst>
      <p:ext uri="{BB962C8B-B14F-4D97-AF65-F5344CB8AC3E}">
        <p14:creationId xmlns:p14="http://schemas.microsoft.com/office/powerpoint/2010/main" val="612271646"/>
      </p:ext>
    </p:extLst>
  </p:cSld>
  <p:clrMapOvr>
    <a:masterClrMapping/>
  </p:clrMapOvr>
</p:sld>
</file>

<file path=ppt/theme/theme1.xml><?xml version="1.0" encoding="utf-8"?>
<a:theme xmlns:a="http://schemas.openxmlformats.org/drawingml/2006/main" name="Perception">
  <a:themeElements>
    <a:clrScheme name="Perception">
      <a:dk1>
        <a:sysClr val="windowText" lastClr="000000"/>
      </a:dk1>
      <a:lt1>
        <a:sysClr val="window" lastClr="FFFFFF"/>
      </a:lt1>
      <a:dk2>
        <a:srgbClr val="333333"/>
      </a:dk2>
      <a:lt2>
        <a:srgbClr val="BBC0AC"/>
      </a:lt2>
      <a:accent1>
        <a:srgbClr val="A2C816"/>
      </a:accent1>
      <a:accent2>
        <a:srgbClr val="E07602"/>
      </a:accent2>
      <a:accent3>
        <a:srgbClr val="E4C402"/>
      </a:accent3>
      <a:accent4>
        <a:srgbClr val="7DC1EF"/>
      </a:accent4>
      <a:accent5>
        <a:srgbClr val="21449B"/>
      </a:accent5>
      <a:accent6>
        <a:srgbClr val="A2B170"/>
      </a:accent6>
      <a:hlink>
        <a:srgbClr val="8DA440"/>
      </a:hlink>
      <a:folHlink>
        <a:srgbClr val="4C4F3F"/>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Perception.thmx</Template>
  <TotalTime>22</TotalTime>
  <Words>387</Words>
  <Application>Microsoft Macintosh PowerPoint</Application>
  <PresentationFormat>On-screen Show (4:3)</PresentationFormat>
  <Paragraphs>53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Perception</vt:lpstr>
      <vt:lpstr>TEACHER INQUIRY AS RESEARCH AND KNOWLEDGE GENERATION </vt:lpstr>
      <vt:lpstr>OUR LONGITUDINAL STUDY OF TEACHERS </vt:lpstr>
      <vt:lpstr> How extensive was the teachers’ learning in this initial period?  How much impact did it have on their growth as teachers?  In what sense (if any) can their inquiry be regarded as “research” and “knowledge generation”? </vt:lpstr>
      <vt:lpstr>KEY THEORISTS </vt:lpstr>
      <vt:lpstr>FINDINGS </vt:lpstr>
      <vt:lpstr>1. The Teachers Learned a Great Deal by Informal Means </vt:lpstr>
      <vt:lpstr>Year 8 Teachers’ Average Ratings for Professional Development Activities (scale 1-5) </vt:lpstr>
      <vt:lpstr>2. The Teachers Also Learned by Formal Means, But to a Much Lesser Extent  </vt:lpstr>
      <vt:lpstr>3. The Teachers’ Informal Learning had a Major Impact on Their Ideas and Practices  </vt:lpstr>
      <vt:lpstr>4. Very Little of the Teachers’ Informal Learning Was Seen by Them as Research  </vt:lpstr>
      <vt:lpstr>CONCLUSIONS </vt:lpstr>
      <vt:lpstr>1. Teachers’ Informal Learning Is Extensive and Important, at Least During Their First Eight Years </vt:lpstr>
      <vt:lpstr>2. This Informal Learning Is “Inquiry,” “Research,” and “Knowledge Generation”  </vt:lpstr>
      <vt:lpstr>3. There Are Practical Concerns about Calling Informal Teacher Learning “Research” </vt:lpstr>
      <vt:lpstr>4. Teachers Are in an Ideal Position to Conduct Inquiry </vt:lpstr>
      <vt:lpstr>5. Academics Have Advantages But Also Disadvantages as Educational Researchers </vt:lpstr>
      <vt:lpstr>6. Academics Should Accept Teachers’ Ability to Generate Knowledge and Work WITH Them:  </vt:lpstr>
      <vt:lpstr>7. Principals and System Administrators Should Create Many More Opportunities for Teachers to Learn from Each Other    </vt:lpstr>
      <vt:lpstr>PowerPoint Presentation</vt:lpstr>
      <vt:lpstr>Stay connected with us: </vt:lpstr>
    </vt:vector>
  </TitlesOfParts>
  <Company>oise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clare kosnik</dc:creator>
  <cp:lastModifiedBy>clare kosnik</cp:lastModifiedBy>
  <cp:revision>5</cp:revision>
  <cp:lastPrinted>2014-08-25T19:08:15Z</cp:lastPrinted>
  <dcterms:created xsi:type="dcterms:W3CDTF">2014-08-17T17:08:08Z</dcterms:created>
  <dcterms:modified xsi:type="dcterms:W3CDTF">2014-08-26T20:53:12Z</dcterms:modified>
</cp:coreProperties>
</file>