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76" r:id="rId3"/>
    <p:sldId id="257" r:id="rId4"/>
    <p:sldId id="277" r:id="rId5"/>
    <p:sldId id="258" r:id="rId6"/>
    <p:sldId id="267" r:id="rId7"/>
    <p:sldId id="278" r:id="rId8"/>
    <p:sldId id="280" r:id="rId9"/>
    <p:sldId id="259" r:id="rId10"/>
    <p:sldId id="283" r:id="rId11"/>
    <p:sldId id="270" r:id="rId12"/>
    <p:sldId id="261" r:id="rId13"/>
    <p:sldId id="262" r:id="rId14"/>
    <p:sldId id="269" r:id="rId15"/>
    <p:sldId id="281" r:id="rId16"/>
    <p:sldId id="272" r:id="rId17"/>
    <p:sldId id="286" r:id="rId18"/>
    <p:sldId id="284" r:id="rId19"/>
    <p:sldId id="263" r:id="rId20"/>
    <p:sldId id="265" r:id="rId21"/>
    <p:sldId id="266" r:id="rId22"/>
    <p:sldId id="273" r:id="rId23"/>
    <p:sldId id="264" r:id="rId24"/>
    <p:sldId id="274" r:id="rId25"/>
    <p:sldId id="275" r:id="rId26"/>
    <p:sldId id="287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8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2014-08-26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t>2014-08-26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2014-08-26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A47DADC-55EA-4839-91C8-5BCC0EC06F5C}" type="datetime1">
              <a:rPr lang="en-US" smtClean="0"/>
              <a:pPr/>
              <a:t>2014-08-26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78557"/>
            <a:ext cx="7315200" cy="3541888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Reconceptualizing</a:t>
            </a:r>
            <a:r>
              <a:rPr lang="en-US" sz="3200" b="1" dirty="0"/>
              <a:t> Their Teaching Over Time: </a:t>
            </a:r>
            <a:r>
              <a:rPr lang="en-US" sz="3200" b="1" dirty="0" smtClean="0"/>
              <a:t>Goals and </a:t>
            </a:r>
            <a:r>
              <a:rPr lang="en-US" sz="3200" b="1" dirty="0"/>
              <a:t>Pedagogies of 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3200" dirty="0" smtClean="0"/>
              <a:t>M</a:t>
            </a:r>
            <a:r>
              <a:rPr lang="en-US" sz="3200" b="1" dirty="0" smtClean="0"/>
              <a:t>id</a:t>
            </a:r>
            <a:r>
              <a:rPr lang="en-US" sz="3200" b="1" dirty="0"/>
              <a:t>- and </a:t>
            </a:r>
            <a:r>
              <a:rPr lang="en-US" sz="3200" b="1" dirty="0" smtClean="0"/>
              <a:t>Later-</a:t>
            </a:r>
            <a:r>
              <a:rPr lang="en-US" sz="3200" b="1" dirty="0"/>
              <a:t>Career Literacy/English Teacher Educators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6778"/>
            <a:ext cx="7315200" cy="1894384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A2C816"/>
                </a:solidFill>
              </a:rPr>
              <a:t>Clare Kosnik and Clive Beck </a:t>
            </a:r>
            <a:r>
              <a:rPr lang="en-US" sz="2600" dirty="0">
                <a:solidFill>
                  <a:srgbClr val="A2C816"/>
                </a:solidFill>
              </a:rPr>
              <a:t/>
            </a:r>
            <a:br>
              <a:rPr lang="en-US" sz="2600" dirty="0">
                <a:solidFill>
                  <a:srgbClr val="A2C816"/>
                </a:solidFill>
              </a:rPr>
            </a:br>
            <a:r>
              <a:rPr lang="en-US" sz="2600" dirty="0">
                <a:solidFill>
                  <a:srgbClr val="A2C816"/>
                </a:solidFill>
              </a:rPr>
              <a:t>Ontario Institute for Studies in Education/</a:t>
            </a:r>
            <a:br>
              <a:rPr lang="en-US" sz="2600" dirty="0">
                <a:solidFill>
                  <a:srgbClr val="A2C816"/>
                </a:solidFill>
              </a:rPr>
            </a:br>
            <a:r>
              <a:rPr lang="en-US" sz="2600" dirty="0">
                <a:solidFill>
                  <a:srgbClr val="A2C816"/>
                </a:solidFill>
              </a:rPr>
              <a:t>University of Toronto</a:t>
            </a:r>
            <a:br>
              <a:rPr lang="en-US" sz="2600" dirty="0">
                <a:solidFill>
                  <a:srgbClr val="A2C816"/>
                </a:solidFill>
              </a:rPr>
            </a:br>
            <a:r>
              <a:rPr lang="en-US" sz="2600" dirty="0">
                <a:solidFill>
                  <a:srgbClr val="A2C816"/>
                </a:solidFill>
              </a:rPr>
              <a:t>September 2014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07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43219">
            <a:off x="912889" y="273032"/>
            <a:ext cx="1685606" cy="25326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0079">
            <a:off x="3399520" y="330558"/>
            <a:ext cx="2147242" cy="25326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69050">
            <a:off x="737709" y="3460586"/>
            <a:ext cx="19812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264" y="3246117"/>
            <a:ext cx="2344728" cy="27655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73191">
            <a:off x="6559415" y="3550387"/>
            <a:ext cx="2220830" cy="2622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512507"/>
            <a:ext cx="3048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3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84184"/>
            <a:ext cx="7315200" cy="2357815"/>
          </a:xfrm>
        </p:spPr>
        <p:txBody>
          <a:bodyPr>
            <a:normAutofit fontScale="90000"/>
          </a:bodyPr>
          <a:lstStyle/>
          <a:p>
            <a:r>
              <a:rPr lang="en-CA" sz="3100" dirty="0" smtClean="0"/>
              <a:t>Specific Goal: </a:t>
            </a:r>
            <a:r>
              <a:rPr lang="en-CA" sz="3100" dirty="0"/>
              <a:t/>
            </a:r>
            <a:br>
              <a:rPr lang="en-CA" sz="3100" dirty="0"/>
            </a:br>
            <a:r>
              <a:rPr lang="en-CA" sz="3100" dirty="0" smtClean="0"/>
              <a:t/>
            </a:r>
            <a:br>
              <a:rPr lang="en-CA" sz="3100" dirty="0" smtClean="0"/>
            </a:br>
            <a:r>
              <a:rPr lang="en-CA" sz="3100" dirty="0" smtClean="0"/>
              <a:t>h</a:t>
            </a:r>
            <a:r>
              <a:rPr lang="en-US" sz="3100" dirty="0" err="1" smtClean="0"/>
              <a:t>ow</a:t>
            </a:r>
            <a:r>
              <a:rPr lang="en-US" sz="3100" dirty="0" smtClean="0"/>
              <a:t> </a:t>
            </a:r>
            <a:r>
              <a:rPr lang="en-US" sz="3100" dirty="0"/>
              <a:t>do LTE’s </a:t>
            </a:r>
            <a:r>
              <a:rPr lang="en-US" sz="3100" dirty="0" smtClean="0"/>
              <a:t>goals and pedagogies change </a:t>
            </a:r>
            <a:r>
              <a:rPr lang="en-US" sz="3100" dirty="0"/>
              <a:t>over </a:t>
            </a:r>
            <a:r>
              <a:rPr lang="en-US" sz="3100" dirty="0" smtClean="0"/>
              <a:t>time?</a:t>
            </a:r>
            <a:r>
              <a:rPr lang="en-CA" sz="3100" dirty="0"/>
              <a:t/>
            </a:r>
            <a:br>
              <a:rPr lang="en-CA" sz="3100" dirty="0"/>
            </a:br>
            <a:r>
              <a:rPr lang="en-US" dirty="0"/>
              <a:t> 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94979"/>
            <a:ext cx="7315200" cy="288920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 smtClean="0">
                <a:solidFill>
                  <a:srgbClr val="A2C816"/>
                </a:solidFill>
              </a:rPr>
              <a:t>Overall Goal: </a:t>
            </a:r>
          </a:p>
          <a:p>
            <a:pPr lvl="0"/>
            <a:r>
              <a:rPr lang="en-US" sz="2800" dirty="0" smtClean="0">
                <a:solidFill>
                  <a:srgbClr val="A2C816"/>
                </a:solidFill>
              </a:rPr>
              <a:t>to </a:t>
            </a:r>
            <a:r>
              <a:rPr lang="en-US" sz="2800" dirty="0">
                <a:solidFill>
                  <a:srgbClr val="A2C816"/>
                </a:solidFill>
              </a:rPr>
              <a:t>study in depth a group of literacy/English teacher educators, (LTEs) with special attention to their backgrounds, knowledge, research activities, identity, view of current government initiatives, pedagogy, and course goals. </a:t>
            </a:r>
            <a:endParaRPr lang="en-CA" sz="2800" dirty="0">
              <a:solidFill>
                <a:srgbClr val="A2C816"/>
              </a:solidFill>
            </a:endParaRPr>
          </a:p>
          <a:p>
            <a:r>
              <a:rPr lang="en-US" sz="2400" dirty="0"/>
              <a:t> </a:t>
            </a:r>
            <a:endParaRPr lang="en-CA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95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6777">
            <a:off x="814532" y="1038218"/>
            <a:ext cx="3016181" cy="15080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0540">
            <a:off x="5787470" y="1635038"/>
            <a:ext cx="2705787" cy="19327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27157">
            <a:off x="1249906" y="3429000"/>
            <a:ext cx="2673673" cy="1879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13735">
            <a:off x="4994521" y="4645455"/>
            <a:ext cx="312669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16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18270"/>
            <a:ext cx="7315200" cy="1154097"/>
          </a:xfrm>
        </p:spPr>
        <p:txBody>
          <a:bodyPr/>
          <a:lstStyle/>
          <a:p>
            <a:r>
              <a:rPr lang="en-US" dirty="0" smtClean="0"/>
              <a:t>Sub-set of Participants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509889"/>
            <a:ext cx="3566160" cy="4826903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CA" sz="2800" dirty="0"/>
              <a:t>Experience as a classroom teacher</a:t>
            </a:r>
          </a:p>
          <a:p>
            <a:r>
              <a:rPr lang="en-CA" sz="2800" dirty="0"/>
              <a:t> </a:t>
            </a:r>
            <a:r>
              <a:rPr lang="en-CA" sz="2800" dirty="0" smtClean="0"/>
              <a:t>0 </a:t>
            </a:r>
            <a:r>
              <a:rPr lang="en-CA" sz="2800" dirty="0"/>
              <a:t>years = 1</a:t>
            </a:r>
          </a:p>
          <a:p>
            <a:r>
              <a:rPr lang="en-CA" sz="2800" dirty="0"/>
              <a:t>1-5 years = 1 </a:t>
            </a:r>
          </a:p>
          <a:p>
            <a:r>
              <a:rPr lang="en-CA" sz="2800" dirty="0"/>
              <a:t>6-10 years = 9</a:t>
            </a:r>
          </a:p>
          <a:p>
            <a:r>
              <a:rPr lang="en-CA" sz="2800" dirty="0"/>
              <a:t>11-20 years= 6</a:t>
            </a:r>
          </a:p>
          <a:p>
            <a:r>
              <a:rPr lang="en-CA" sz="2800" dirty="0"/>
              <a:t>21+ years = 4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63440" y="1509889"/>
            <a:ext cx="3566160" cy="359568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CA" sz="2800" dirty="0">
                <a:solidFill>
                  <a:srgbClr val="A2C816"/>
                </a:solidFill>
              </a:rPr>
              <a:t>Years at the university </a:t>
            </a:r>
          </a:p>
          <a:p>
            <a:r>
              <a:rPr lang="en-CA" sz="2800" dirty="0">
                <a:solidFill>
                  <a:srgbClr val="A2C816"/>
                </a:solidFill>
              </a:rPr>
              <a:t>6 -10 years = 10</a:t>
            </a:r>
          </a:p>
          <a:p>
            <a:r>
              <a:rPr lang="en-CA" sz="2800" dirty="0">
                <a:solidFill>
                  <a:srgbClr val="A2C816"/>
                </a:solidFill>
              </a:rPr>
              <a:t>11-15 years = 2</a:t>
            </a:r>
          </a:p>
          <a:p>
            <a:r>
              <a:rPr lang="en-CA" sz="2800" dirty="0">
                <a:solidFill>
                  <a:srgbClr val="A2C816"/>
                </a:solidFill>
              </a:rPr>
              <a:t>16 -20 years= 5</a:t>
            </a:r>
          </a:p>
          <a:p>
            <a:r>
              <a:rPr lang="en-CA" sz="2800" dirty="0">
                <a:solidFill>
                  <a:srgbClr val="A2C816"/>
                </a:solidFill>
              </a:rPr>
              <a:t>21+ years =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5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5159"/>
            <a:ext cx="7315200" cy="1154097"/>
          </a:xfrm>
        </p:spPr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739256"/>
            <a:ext cx="3566160" cy="45975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smtClean="0"/>
              <a:t>Beginning Teacher Educators </a:t>
            </a:r>
          </a:p>
          <a:p>
            <a:r>
              <a:rPr lang="en-US" sz="2400" dirty="0" smtClean="0"/>
              <a:t>one </a:t>
            </a:r>
            <a:r>
              <a:rPr lang="en-US" sz="2400" dirty="0"/>
              <a:t>cannot simply replicate one’s practices as a classroom teacher in the university setting; there is no direct application of the skills used for teaching children to teaching adults.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81728" y="1739256"/>
            <a:ext cx="3566160" cy="459963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>
                <a:solidFill>
                  <a:srgbClr val="A2C816"/>
                </a:solidFill>
              </a:rPr>
              <a:t>Mid- and later-</a:t>
            </a:r>
            <a:r>
              <a:rPr lang="en-US" sz="2400" dirty="0" smtClean="0">
                <a:solidFill>
                  <a:srgbClr val="A2C816"/>
                </a:solidFill>
              </a:rPr>
              <a:t>career</a:t>
            </a:r>
          </a:p>
          <a:p>
            <a:r>
              <a:rPr lang="en-US" sz="2400" dirty="0" smtClean="0">
                <a:solidFill>
                  <a:srgbClr val="A2C816"/>
                </a:solidFill>
              </a:rPr>
              <a:t>solving </a:t>
            </a:r>
            <a:r>
              <a:rPr lang="en-US" sz="2400" dirty="0">
                <a:solidFill>
                  <a:srgbClr val="A2C816"/>
                </a:solidFill>
              </a:rPr>
              <a:t>the problem of not having </a:t>
            </a:r>
            <a:r>
              <a:rPr lang="en-US" sz="2400" i="1" dirty="0">
                <a:solidFill>
                  <a:srgbClr val="A2C816"/>
                </a:solidFill>
              </a:rPr>
              <a:t>recent </a:t>
            </a:r>
            <a:r>
              <a:rPr lang="en-US" sz="2400" dirty="0">
                <a:solidFill>
                  <a:srgbClr val="A2C816"/>
                </a:solidFill>
              </a:rPr>
              <a:t>experience as a classroom teacher, </a:t>
            </a:r>
            <a:endParaRPr lang="en-US" sz="2400" dirty="0" smtClean="0">
              <a:solidFill>
                <a:srgbClr val="A2C816"/>
              </a:solidFill>
            </a:endParaRPr>
          </a:p>
          <a:p>
            <a:r>
              <a:rPr lang="en-US" sz="2400" dirty="0" smtClean="0">
                <a:solidFill>
                  <a:srgbClr val="A2C816"/>
                </a:solidFill>
              </a:rPr>
              <a:t>integrating </a:t>
            </a:r>
            <a:r>
              <a:rPr lang="en-US" sz="2400" dirty="0">
                <a:solidFill>
                  <a:srgbClr val="A2C816"/>
                </a:solidFill>
              </a:rPr>
              <a:t>digital </a:t>
            </a:r>
            <a:r>
              <a:rPr lang="en-US" sz="2400" dirty="0" smtClean="0">
                <a:solidFill>
                  <a:srgbClr val="A2C816"/>
                </a:solidFill>
              </a:rPr>
              <a:t>technology</a:t>
            </a:r>
          </a:p>
          <a:p>
            <a:r>
              <a:rPr lang="en-US" sz="2400" dirty="0" smtClean="0">
                <a:solidFill>
                  <a:srgbClr val="A2C816"/>
                </a:solidFill>
              </a:rPr>
              <a:t>balancing </a:t>
            </a:r>
            <a:r>
              <a:rPr lang="en-US" sz="2400" dirty="0">
                <a:solidFill>
                  <a:srgbClr val="A2C816"/>
                </a:solidFill>
              </a:rPr>
              <a:t>administrative duties with their teaching </a:t>
            </a:r>
          </a:p>
        </p:txBody>
      </p:sp>
    </p:spTree>
    <p:extLst>
      <p:ext uri="{BB962C8B-B14F-4D97-AF65-F5344CB8AC3E}">
        <p14:creationId xmlns:p14="http://schemas.microsoft.com/office/powerpoint/2010/main" val="116747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7485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Pedagogy of Teacher Education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68307" y="1673745"/>
            <a:ext cx="5217492" cy="4663047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dirty="0"/>
              <a:t>“If students of teaching are to genuinely ‘see into teaching,’ then they require access to the thoughts and actions that shape such practice; they need to be able to see and hear the pedagogical reasoning that underpins the teaching that they are experiencing” </a:t>
            </a:r>
            <a:r>
              <a:rPr lang="en-US" sz="2800" dirty="0" err="1" smtClean="0"/>
              <a:t>Loughran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577840" y="1673746"/>
            <a:ext cx="3566160" cy="466514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A2C816"/>
                </a:solidFill>
              </a:rPr>
              <a:t>Being sensitive; </a:t>
            </a:r>
          </a:p>
          <a:p>
            <a:r>
              <a:rPr lang="en-US" sz="2400" dirty="0" smtClean="0">
                <a:solidFill>
                  <a:srgbClr val="A2C816"/>
                </a:solidFill>
              </a:rPr>
              <a:t>building </a:t>
            </a:r>
            <a:r>
              <a:rPr lang="en-US" sz="2400" dirty="0">
                <a:solidFill>
                  <a:srgbClr val="A2C816"/>
                </a:solidFill>
              </a:rPr>
              <a:t>trust; </a:t>
            </a:r>
            <a:endParaRPr lang="en-US" sz="2400" dirty="0" smtClean="0">
              <a:solidFill>
                <a:srgbClr val="A2C816"/>
              </a:solidFill>
            </a:endParaRPr>
          </a:p>
          <a:p>
            <a:r>
              <a:rPr lang="en-US" sz="2400" dirty="0" smtClean="0">
                <a:solidFill>
                  <a:srgbClr val="A2C816"/>
                </a:solidFill>
              </a:rPr>
              <a:t>being </a:t>
            </a:r>
            <a:r>
              <a:rPr lang="en-US" sz="2400" dirty="0">
                <a:solidFill>
                  <a:srgbClr val="A2C816"/>
                </a:solidFill>
              </a:rPr>
              <a:t>honest; </a:t>
            </a:r>
            <a:endParaRPr lang="en-US" sz="2400" dirty="0" smtClean="0">
              <a:solidFill>
                <a:srgbClr val="A2C816"/>
              </a:solidFill>
            </a:endParaRPr>
          </a:p>
          <a:p>
            <a:r>
              <a:rPr lang="en-US" sz="2400" dirty="0" smtClean="0">
                <a:solidFill>
                  <a:srgbClr val="A2C816"/>
                </a:solidFill>
              </a:rPr>
              <a:t>valuing </a:t>
            </a:r>
            <a:r>
              <a:rPr lang="en-US" sz="2400" dirty="0">
                <a:solidFill>
                  <a:srgbClr val="A2C816"/>
                </a:solidFill>
              </a:rPr>
              <a:t>independence; </a:t>
            </a:r>
            <a:endParaRPr lang="en-US" sz="2400" dirty="0" smtClean="0">
              <a:solidFill>
                <a:srgbClr val="A2C816"/>
              </a:solidFill>
            </a:endParaRPr>
          </a:p>
          <a:p>
            <a:r>
              <a:rPr lang="en-US" sz="2400" dirty="0" smtClean="0">
                <a:solidFill>
                  <a:srgbClr val="A2C816"/>
                </a:solidFill>
              </a:rPr>
              <a:t>reflection</a:t>
            </a:r>
            <a:r>
              <a:rPr lang="en-US" sz="2400" dirty="0">
                <a:solidFill>
                  <a:srgbClr val="A2C816"/>
                </a:solidFill>
              </a:rPr>
              <a:t>; </a:t>
            </a:r>
            <a:endParaRPr lang="en-US" sz="2400" dirty="0" smtClean="0">
              <a:solidFill>
                <a:srgbClr val="A2C816"/>
              </a:solidFill>
            </a:endParaRPr>
          </a:p>
          <a:p>
            <a:r>
              <a:rPr lang="en-US" sz="2400" dirty="0" smtClean="0">
                <a:solidFill>
                  <a:srgbClr val="A2C816"/>
                </a:solidFill>
              </a:rPr>
              <a:t>risk</a:t>
            </a:r>
            <a:r>
              <a:rPr lang="en-US" sz="2400" dirty="0">
                <a:solidFill>
                  <a:srgbClr val="A2C816"/>
                </a:solidFill>
              </a:rPr>
              <a:t>-taking</a:t>
            </a:r>
            <a:r>
              <a:rPr lang="en-CA" sz="2400" dirty="0">
                <a:solidFill>
                  <a:srgbClr val="A2C816"/>
                </a:solidFill>
              </a:rPr>
              <a:t> </a:t>
            </a:r>
            <a:endParaRPr lang="en-US" sz="2400" dirty="0">
              <a:solidFill>
                <a:srgbClr val="A2C8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8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756" y="367188"/>
            <a:ext cx="6655746" cy="6490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108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844" y="236836"/>
            <a:ext cx="7315200" cy="1154097"/>
          </a:xfrm>
        </p:spPr>
        <p:txBody>
          <a:bodyPr>
            <a:normAutofit fontScale="90000"/>
          </a:bodyPr>
          <a:lstStyle/>
          <a:p>
            <a:pPr marL="45720" indent="0"/>
            <a:r>
              <a:rPr lang="en-US" dirty="0"/>
              <a:t>Being </a:t>
            </a:r>
            <a:r>
              <a:rPr lang="en-US" dirty="0" smtClean="0"/>
              <a:t>an LTE </a:t>
            </a:r>
            <a:r>
              <a:rPr lang="en-US" dirty="0"/>
              <a:t>in the 21</a:t>
            </a:r>
            <a:r>
              <a:rPr lang="en-US" baseline="30000" dirty="0"/>
              <a:t>st</a:t>
            </a:r>
            <a:r>
              <a:rPr lang="en-US" dirty="0"/>
              <a:t> century is ….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89" y="1552223"/>
            <a:ext cx="8805333" cy="5136444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 smtClean="0"/>
              <a:t>Julianna</a:t>
            </a:r>
            <a:r>
              <a:rPr lang="en-US" sz="2800" dirty="0" smtClean="0"/>
              <a:t>: “</a:t>
            </a:r>
            <a:r>
              <a:rPr lang="en-US" sz="2800" dirty="0"/>
              <a:t>fun because we have a rich environment as long as you can maintain engagement in the richness and not get grounded down by the emphasis on phonics.</a:t>
            </a:r>
            <a:r>
              <a:rPr lang="en-US" sz="2800" dirty="0" smtClean="0"/>
              <a:t>”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>
                <a:solidFill>
                  <a:schemeClr val="tx2"/>
                </a:solidFill>
              </a:rPr>
              <a:t>Sara:  </a:t>
            </a:r>
            <a:r>
              <a:rPr lang="en-US" sz="2800" dirty="0">
                <a:solidFill>
                  <a:schemeClr val="tx2"/>
                </a:solidFill>
              </a:rPr>
              <a:t>“</a:t>
            </a:r>
            <a:r>
              <a:rPr lang="en-US" sz="2800" dirty="0" smtClean="0">
                <a:solidFill>
                  <a:schemeClr val="tx2"/>
                </a:solidFill>
              </a:rPr>
              <a:t>exciting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… </a:t>
            </a:r>
            <a:r>
              <a:rPr lang="en-US" sz="2800" dirty="0">
                <a:solidFill>
                  <a:schemeClr val="tx2"/>
                </a:solidFill>
              </a:rPr>
              <a:t>we are at the forefront</a:t>
            </a:r>
            <a:r>
              <a:rPr lang="en-US" sz="2800" dirty="0" smtClean="0">
                <a:solidFill>
                  <a:schemeClr val="tx2"/>
                </a:solidFill>
              </a:rPr>
              <a:t>”</a:t>
            </a:r>
          </a:p>
          <a:p>
            <a:pPr lvl="0"/>
            <a:endParaRPr lang="en-US" sz="2800" dirty="0" smtClean="0">
              <a:solidFill>
                <a:schemeClr val="tx2"/>
              </a:solidFill>
            </a:endParaRPr>
          </a:p>
          <a:p>
            <a:pPr lvl="0"/>
            <a:r>
              <a:rPr lang="en-US" sz="2800" dirty="0" err="1" smtClean="0">
                <a:solidFill>
                  <a:srgbClr val="A2C816"/>
                </a:solidFill>
              </a:rPr>
              <a:t>Demerra</a:t>
            </a:r>
            <a:r>
              <a:rPr lang="en-US" sz="2800" dirty="0" smtClean="0">
                <a:solidFill>
                  <a:srgbClr val="A2C816"/>
                </a:solidFill>
              </a:rPr>
              <a:t>: </a:t>
            </a:r>
            <a:r>
              <a:rPr lang="en-US" sz="2800" dirty="0">
                <a:solidFill>
                  <a:srgbClr val="A2C816"/>
                </a:solidFill>
              </a:rPr>
              <a:t>“fulfilling, engaging, and entangled.”</a:t>
            </a:r>
            <a:endParaRPr lang="en-CA" sz="2800" dirty="0">
              <a:solidFill>
                <a:srgbClr val="A2C816"/>
              </a:solidFill>
            </a:endParaRPr>
          </a:p>
          <a:p>
            <a:pPr lvl="0"/>
            <a:endParaRPr lang="en-CA" sz="2800" dirty="0" smtClean="0">
              <a:solidFill>
                <a:srgbClr val="FF8600"/>
              </a:solidFill>
            </a:endParaRPr>
          </a:p>
          <a:p>
            <a:pPr lvl="0"/>
            <a:endParaRPr lang="en-CA" sz="2800" dirty="0">
              <a:solidFill>
                <a:srgbClr val="FF8600"/>
              </a:solidFill>
            </a:endParaRP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3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Developing Goals for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400" dirty="0"/>
              <a:t>Draw on:</a:t>
            </a:r>
          </a:p>
          <a:p>
            <a:r>
              <a:rPr lang="en-US" sz="2400" dirty="0"/>
              <a:t>Classroom teacher experiences</a:t>
            </a:r>
          </a:p>
          <a:p>
            <a:r>
              <a:rPr lang="en-US" sz="2400" dirty="0"/>
              <a:t>Research </a:t>
            </a:r>
          </a:p>
          <a:p>
            <a:r>
              <a:rPr lang="en-US" sz="2400" dirty="0"/>
              <a:t>Reflection on and reflection in action </a:t>
            </a:r>
          </a:p>
          <a:p>
            <a:r>
              <a:rPr lang="en-US" sz="2400" dirty="0"/>
              <a:t>Collaboration with colleagues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57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223" y="945444"/>
            <a:ext cx="8734777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CA" dirty="0" smtClean="0"/>
          </a:p>
          <a:p>
            <a:pPr marL="457200" lvl="0" indent="-457200">
              <a:buFont typeface="Arial"/>
              <a:buChar char="•"/>
            </a:pPr>
            <a:r>
              <a:rPr lang="en-CA" sz="2800" dirty="0" smtClean="0">
                <a:solidFill>
                  <a:srgbClr val="A2C816"/>
                </a:solidFill>
              </a:rPr>
              <a:t>Bob: “learn </a:t>
            </a:r>
            <a:r>
              <a:rPr lang="en-CA" sz="2800" dirty="0">
                <a:solidFill>
                  <a:srgbClr val="A2C816"/>
                </a:solidFill>
              </a:rPr>
              <a:t>to focus on the </a:t>
            </a:r>
            <a:r>
              <a:rPr lang="en-CA" sz="2800" dirty="0" smtClean="0">
                <a:solidFill>
                  <a:srgbClr val="A2C816"/>
                </a:solidFill>
              </a:rPr>
              <a:t>pupils </a:t>
            </a:r>
            <a:r>
              <a:rPr lang="en-CA" sz="2800" dirty="0">
                <a:solidFill>
                  <a:srgbClr val="A2C816"/>
                </a:solidFill>
              </a:rPr>
              <a:t>… </a:t>
            </a:r>
            <a:r>
              <a:rPr lang="en-CA" sz="2800" dirty="0" smtClean="0">
                <a:solidFill>
                  <a:srgbClr val="A2C816"/>
                </a:solidFill>
              </a:rPr>
              <a:t>unpack </a:t>
            </a:r>
            <a:r>
              <a:rPr lang="en-CA" sz="2800" dirty="0">
                <a:solidFill>
                  <a:srgbClr val="A2C816"/>
                </a:solidFill>
              </a:rPr>
              <a:t>their beliefs  </a:t>
            </a:r>
            <a:r>
              <a:rPr lang="en-CA" sz="2800" dirty="0" smtClean="0">
                <a:solidFill>
                  <a:srgbClr val="A2C816"/>
                </a:solidFill>
              </a:rPr>
              <a:t> </a:t>
            </a:r>
            <a:r>
              <a:rPr lang="en-CA" sz="2800" dirty="0">
                <a:solidFill>
                  <a:srgbClr val="A2C816"/>
                </a:solidFill>
              </a:rPr>
              <a:t>… </a:t>
            </a:r>
            <a:r>
              <a:rPr lang="en-CA" sz="2800" dirty="0" smtClean="0">
                <a:solidFill>
                  <a:srgbClr val="A2C816"/>
                </a:solidFill>
              </a:rPr>
              <a:t> </a:t>
            </a:r>
            <a:r>
              <a:rPr lang="en-CA" sz="2800" dirty="0">
                <a:solidFill>
                  <a:srgbClr val="A2C816"/>
                </a:solidFill>
              </a:rPr>
              <a:t>develop an identity as a professional.” </a:t>
            </a:r>
          </a:p>
          <a:p>
            <a:pPr lvl="0"/>
            <a:endParaRPr lang="en-CA" sz="2800" dirty="0" smtClean="0"/>
          </a:p>
          <a:p>
            <a:pPr marL="457200" lvl="0" indent="-457200">
              <a:buFont typeface="Arial"/>
              <a:buChar char="•"/>
            </a:pPr>
            <a:r>
              <a:rPr lang="en-CA" sz="2800" dirty="0" smtClean="0">
                <a:solidFill>
                  <a:srgbClr val="FF8600"/>
                </a:solidFill>
              </a:rPr>
              <a:t>Martha Ann: “develop a sense </a:t>
            </a:r>
            <a:r>
              <a:rPr lang="en-CA" sz="2800" dirty="0">
                <a:solidFill>
                  <a:srgbClr val="FF8600"/>
                </a:solidFill>
              </a:rPr>
              <a:t>of self-efficacy … learn to take initiative </a:t>
            </a:r>
            <a:r>
              <a:rPr lang="en-CA" sz="2800" dirty="0" smtClean="0">
                <a:solidFill>
                  <a:srgbClr val="FF8600"/>
                </a:solidFill>
              </a:rPr>
              <a:t>….</a:t>
            </a:r>
            <a:r>
              <a:rPr lang="en-CA" sz="2800" dirty="0">
                <a:solidFill>
                  <a:srgbClr val="FF8600"/>
                </a:solidFill>
              </a:rPr>
              <a:t>” </a:t>
            </a:r>
            <a:endParaRPr lang="en-CA" sz="2800" dirty="0" smtClean="0">
              <a:solidFill>
                <a:srgbClr val="FF8600"/>
              </a:solidFill>
            </a:endParaRPr>
          </a:p>
          <a:p>
            <a:pPr marL="457200" lvl="0" indent="-457200">
              <a:buFont typeface="Arial"/>
              <a:buChar char="•"/>
            </a:pPr>
            <a:endParaRPr lang="en-CA" sz="2800" dirty="0">
              <a:solidFill>
                <a:srgbClr val="FF86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CA" sz="2800" dirty="0" err="1"/>
              <a:t>Caterina</a:t>
            </a:r>
            <a:r>
              <a:rPr lang="en-CA" sz="2800" dirty="0"/>
              <a:t>: “students should see themselves as professionals not college students.”</a:t>
            </a:r>
          </a:p>
          <a:p>
            <a:pPr marL="457200" lvl="0" indent="-457200">
              <a:buFont typeface="Arial"/>
              <a:buChar char="•"/>
            </a:pPr>
            <a:endParaRPr lang="en-CA" sz="2800" dirty="0">
              <a:solidFill>
                <a:srgbClr val="FF8600"/>
              </a:solidFill>
            </a:endParaRPr>
          </a:p>
          <a:p>
            <a:pPr lvl="0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4842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6850" y="852488"/>
            <a:ext cx="8947150" cy="5511800"/>
          </a:xfrm>
        </p:spPr>
        <p:txBody>
          <a:bodyPr>
            <a:normAutofit/>
          </a:bodyPr>
          <a:lstStyle/>
          <a:p>
            <a:pPr marL="457200" lvl="0" indent="-457200">
              <a:buFont typeface="Arial"/>
              <a:buChar char="•"/>
            </a:pPr>
            <a:r>
              <a:rPr lang="en-CA" sz="2800" dirty="0">
                <a:solidFill>
                  <a:srgbClr val="A2C816"/>
                </a:solidFill>
              </a:rPr>
              <a:t>Justin:  “prepare student teachers for a lifetime of teaching; prepare them to be public intellectuals; see schools as an emancipatory </a:t>
            </a:r>
            <a:r>
              <a:rPr lang="en-CA" sz="2800" dirty="0" smtClean="0">
                <a:solidFill>
                  <a:srgbClr val="A2C816"/>
                </a:solidFill>
              </a:rPr>
              <a:t>space” </a:t>
            </a:r>
            <a:endParaRPr lang="en-CA" sz="2800" dirty="0">
              <a:solidFill>
                <a:srgbClr val="A2C816"/>
              </a:solidFill>
            </a:endParaRPr>
          </a:p>
          <a:p>
            <a:pPr marL="457200" lvl="0" indent="-457200">
              <a:buFont typeface="Arial"/>
              <a:buChar char="•"/>
            </a:pPr>
            <a:endParaRPr lang="en-CA" sz="2800" dirty="0">
              <a:solidFill>
                <a:srgbClr val="008000"/>
              </a:solidFill>
            </a:endParaRPr>
          </a:p>
          <a:p>
            <a:pPr marL="457200" lvl="0" indent="-457200">
              <a:buFont typeface="Arial"/>
              <a:buChar char="•"/>
            </a:pPr>
            <a:r>
              <a:rPr lang="en-CA" sz="2800" dirty="0" smtClean="0"/>
              <a:t>Emma</a:t>
            </a:r>
            <a:r>
              <a:rPr lang="en-CA" sz="2800" dirty="0"/>
              <a:t>:  “understand current curriculum …  develop skills to plan and asses … be independent thinkers who are not just teaching for the schools we have 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1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230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Developing a Teaching Style 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10" y="2402022"/>
            <a:ext cx="8868590" cy="420736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dirty="0"/>
              <a:t>To what extent do you draw on your experiences as a classroom teacher?”  </a:t>
            </a:r>
          </a:p>
          <a:p>
            <a:r>
              <a:rPr lang="en-US" sz="2800" dirty="0"/>
              <a:t>17 said a great deal </a:t>
            </a:r>
          </a:p>
          <a:p>
            <a:r>
              <a:rPr lang="en-US" sz="2800" dirty="0"/>
              <a:t> 4 replied not at all</a:t>
            </a:r>
          </a:p>
          <a:p>
            <a:pPr lvl="0"/>
            <a:endParaRPr lang="en-CA" sz="2800" dirty="0">
              <a:solidFill>
                <a:srgbClr val="A2C8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55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808967">
            <a:off x="1199443" y="903111"/>
            <a:ext cx="68438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A2C816"/>
                </a:solidFill>
              </a:rPr>
              <a:t>On a good day … one has some credibly with ones students precisely because one can talk from first hand experience. At the same time, on a bad day, I’m aware that students think that this must have happened in some era where dinosaurs roamed the earth </a:t>
            </a:r>
            <a:r>
              <a:rPr lang="en-US" sz="3200" dirty="0" smtClean="0">
                <a:solidFill>
                  <a:srgbClr val="A2C816"/>
                </a:solidFill>
              </a:rPr>
              <a:t>and </a:t>
            </a:r>
            <a:r>
              <a:rPr lang="en-US" sz="3200" dirty="0">
                <a:solidFill>
                  <a:srgbClr val="A2C816"/>
                </a:solidFill>
              </a:rPr>
              <a:t>its really not relevant to current reality. </a:t>
            </a:r>
          </a:p>
        </p:txBody>
      </p:sp>
    </p:spTree>
    <p:extLst>
      <p:ext uri="{BB962C8B-B14F-4D97-AF65-F5344CB8AC3E}">
        <p14:creationId xmlns:p14="http://schemas.microsoft.com/office/powerpoint/2010/main" val="749116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3716" y="688477"/>
            <a:ext cx="78338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/>
              <a:buChar char="•"/>
            </a:pPr>
            <a:r>
              <a:rPr lang="en-US" sz="2800" dirty="0"/>
              <a:t>Justin: </a:t>
            </a:r>
            <a:r>
              <a:rPr lang="en-CA" sz="2800" dirty="0"/>
              <a:t>“to be a good listener … structured but there time for discussion and activity.” </a:t>
            </a:r>
          </a:p>
          <a:p>
            <a:pPr lvl="0"/>
            <a:endParaRPr lang="en-CA" sz="2800" dirty="0"/>
          </a:p>
          <a:p>
            <a:pPr marL="457200" lvl="0" indent="-457200">
              <a:buFont typeface="Arial"/>
              <a:buChar char="•"/>
            </a:pPr>
            <a:r>
              <a:rPr lang="en-CA" sz="2800" dirty="0">
                <a:solidFill>
                  <a:srgbClr val="FF8600"/>
                </a:solidFill>
              </a:rPr>
              <a:t>Mary: “my  teaching is driven by </a:t>
            </a:r>
            <a:r>
              <a:rPr lang="en-CA" sz="2800" dirty="0" smtClean="0">
                <a:solidFill>
                  <a:srgbClr val="FF8600"/>
                </a:solidFill>
              </a:rPr>
              <a:t>inquiry </a:t>
            </a:r>
            <a:r>
              <a:rPr lang="en-CA" sz="2800" dirty="0">
                <a:solidFill>
                  <a:srgbClr val="FF8600"/>
                </a:solidFill>
              </a:rPr>
              <a:t>…few lectures and few readings … teaching for depth …  address hot button topics … less concerned with providing practical tips. </a:t>
            </a:r>
          </a:p>
          <a:p>
            <a:pPr lvl="0"/>
            <a:endParaRPr lang="en-CA" sz="2800" dirty="0"/>
          </a:p>
          <a:p>
            <a:pPr marL="457200" lvl="0" indent="-457200">
              <a:buFont typeface="Arial"/>
              <a:buChar char="•"/>
            </a:pPr>
            <a:r>
              <a:rPr lang="en-CA" sz="2800" dirty="0" err="1">
                <a:solidFill>
                  <a:srgbClr val="A2C816"/>
                </a:solidFill>
              </a:rPr>
              <a:t>Caterina</a:t>
            </a:r>
            <a:r>
              <a:rPr lang="en-CA" sz="2800" dirty="0">
                <a:solidFill>
                  <a:srgbClr val="A2C816"/>
                </a:solidFill>
              </a:rPr>
              <a:t>: </a:t>
            </a:r>
            <a:r>
              <a:rPr lang="en-CA" sz="2800" dirty="0" smtClean="0">
                <a:solidFill>
                  <a:srgbClr val="A2C816"/>
                </a:solidFill>
              </a:rPr>
              <a:t>“student </a:t>
            </a:r>
            <a:r>
              <a:rPr lang="en-CA" sz="2800" dirty="0">
                <a:solidFill>
                  <a:srgbClr val="A2C816"/>
                </a:solidFill>
              </a:rPr>
              <a:t>teachers moving around not simply being passive recipients of my knowledge.” </a:t>
            </a:r>
          </a:p>
        </p:txBody>
      </p:sp>
    </p:spTree>
    <p:extLst>
      <p:ext uri="{BB962C8B-B14F-4D97-AF65-F5344CB8AC3E}">
        <p14:creationId xmlns:p14="http://schemas.microsoft.com/office/powerpoint/2010/main" val="129025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889" y="1494009"/>
            <a:ext cx="9031111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CA" sz="2800" dirty="0" smtClean="0">
                <a:solidFill>
                  <a:srgbClr val="A2C816"/>
                </a:solidFill>
              </a:rPr>
              <a:t>Jessie:  “a flattened hierarchy  … camaraderie … we </a:t>
            </a:r>
            <a:r>
              <a:rPr lang="en-CA" sz="2800" dirty="0">
                <a:solidFill>
                  <a:srgbClr val="A2C816"/>
                </a:solidFill>
              </a:rPr>
              <a:t>are “in it together.” </a:t>
            </a:r>
            <a:endParaRPr lang="en-CA" sz="2800" dirty="0" smtClean="0">
              <a:solidFill>
                <a:srgbClr val="A2C816"/>
              </a:solidFill>
            </a:endParaRPr>
          </a:p>
          <a:p>
            <a:pPr lvl="0"/>
            <a:endParaRPr lang="en-CA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8600"/>
                </a:solidFill>
              </a:rPr>
              <a:t>Stella: “I've </a:t>
            </a:r>
            <a:r>
              <a:rPr lang="en-US" sz="2800" dirty="0">
                <a:solidFill>
                  <a:srgbClr val="FF8600"/>
                </a:solidFill>
              </a:rPr>
              <a:t>never been a teacher who wants to give people </a:t>
            </a:r>
            <a:r>
              <a:rPr lang="en-US" sz="2800" dirty="0" smtClean="0">
                <a:solidFill>
                  <a:srgbClr val="FF8600"/>
                </a:solidFill>
              </a:rPr>
              <a:t>answers. …sometimes </a:t>
            </a:r>
            <a:r>
              <a:rPr lang="en-US" sz="2800" dirty="0">
                <a:solidFill>
                  <a:srgbClr val="FF8600"/>
                </a:solidFill>
              </a:rPr>
              <a:t>people find that infuriating </a:t>
            </a:r>
            <a:r>
              <a:rPr lang="en-US" sz="2800" dirty="0" smtClean="0">
                <a:solidFill>
                  <a:srgbClr val="FF8600"/>
                </a:solidFill>
              </a:rPr>
              <a:t>..  </a:t>
            </a:r>
            <a:r>
              <a:rPr lang="en-US" sz="2800" dirty="0">
                <a:solidFill>
                  <a:srgbClr val="FF8600"/>
                </a:solidFill>
              </a:rPr>
              <a:t>I want to </a:t>
            </a:r>
            <a:r>
              <a:rPr lang="en-US" sz="2800" dirty="0" smtClean="0">
                <a:solidFill>
                  <a:srgbClr val="FF8600"/>
                </a:solidFill>
              </a:rPr>
              <a:t>encourage them to </a:t>
            </a:r>
            <a:r>
              <a:rPr lang="en-US" sz="2800" dirty="0">
                <a:solidFill>
                  <a:srgbClr val="FF8600"/>
                </a:solidFill>
              </a:rPr>
              <a:t>think and </a:t>
            </a:r>
            <a:r>
              <a:rPr lang="en-US" sz="2800" dirty="0" smtClean="0">
                <a:solidFill>
                  <a:srgbClr val="FF8600"/>
                </a:solidFill>
              </a:rPr>
              <a:t>experiment and take </a:t>
            </a:r>
            <a:r>
              <a:rPr lang="en-US" sz="2800" dirty="0">
                <a:solidFill>
                  <a:srgbClr val="FF8600"/>
                </a:solidFill>
              </a:rPr>
              <a:t>risks</a:t>
            </a:r>
            <a:r>
              <a:rPr lang="en-US" dirty="0" smtClean="0">
                <a:solidFill>
                  <a:srgbClr val="FF8600"/>
                </a:solidFill>
              </a:rPr>
              <a:t>.”</a:t>
            </a:r>
            <a:endParaRPr lang="en-US" dirty="0">
              <a:solidFill>
                <a:srgbClr val="FF8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8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04" y="152995"/>
            <a:ext cx="90368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* debates </a:t>
            </a:r>
            <a:r>
              <a:rPr lang="en-US" sz="3200" dirty="0"/>
              <a:t>on hot topic issues;  </a:t>
            </a:r>
          </a:p>
          <a:p>
            <a:r>
              <a:rPr lang="en-US" sz="3200" dirty="0" smtClean="0"/>
              <a:t>* creating </a:t>
            </a:r>
            <a:r>
              <a:rPr lang="en-US" sz="3200" dirty="0"/>
              <a:t>and/or analyzing a videos</a:t>
            </a:r>
          </a:p>
          <a:p>
            <a:r>
              <a:rPr lang="en-US" sz="3200" dirty="0" smtClean="0"/>
              <a:t>* on</a:t>
            </a:r>
            <a:r>
              <a:rPr lang="en-US" sz="3200" dirty="0"/>
              <a:t>-line discussion groups;  </a:t>
            </a:r>
          </a:p>
          <a:p>
            <a:r>
              <a:rPr lang="en-US" sz="3200" dirty="0" smtClean="0"/>
              <a:t>* book </a:t>
            </a:r>
            <a:r>
              <a:rPr lang="en-US" sz="3200" dirty="0"/>
              <a:t>talks and literature circles</a:t>
            </a:r>
            <a:r>
              <a:rPr lang="en-US" sz="3200" dirty="0" smtClean="0"/>
              <a:t>;</a:t>
            </a:r>
          </a:p>
          <a:p>
            <a:r>
              <a:rPr lang="en-US" sz="3200" dirty="0" smtClean="0"/>
              <a:t>* on</a:t>
            </a:r>
            <a:r>
              <a:rPr lang="en-US" sz="3200" dirty="0"/>
              <a:t>-line streaming of Shakespearean plays; </a:t>
            </a:r>
          </a:p>
          <a:p>
            <a:r>
              <a:rPr lang="en-US" sz="3200" dirty="0" smtClean="0"/>
              <a:t>* children’s </a:t>
            </a:r>
            <a:r>
              <a:rPr lang="en-US" sz="3200" dirty="0"/>
              <a:t>literature; </a:t>
            </a:r>
            <a:endParaRPr lang="en-US" sz="3200" dirty="0" smtClean="0"/>
          </a:p>
          <a:p>
            <a:r>
              <a:rPr lang="en-US" sz="3200" dirty="0" smtClean="0"/>
              <a:t>* tutoring </a:t>
            </a:r>
            <a:r>
              <a:rPr lang="en-US" sz="3200" dirty="0"/>
              <a:t>programs; </a:t>
            </a:r>
            <a:endParaRPr lang="en-US" sz="3200" dirty="0" smtClean="0"/>
          </a:p>
          <a:p>
            <a:r>
              <a:rPr lang="en-US" sz="3200" dirty="0" smtClean="0"/>
              <a:t>* assisting </a:t>
            </a:r>
            <a:r>
              <a:rPr lang="en-US" sz="3200" dirty="0"/>
              <a:t>with </a:t>
            </a:r>
            <a:r>
              <a:rPr lang="en-US" sz="3200" dirty="0" err="1" smtClean="0"/>
              <a:t>inservice</a:t>
            </a:r>
            <a:r>
              <a:rPr lang="en-US" sz="3200" dirty="0" smtClean="0"/>
              <a:t> </a:t>
            </a:r>
            <a:r>
              <a:rPr lang="en-US" sz="3200" dirty="0"/>
              <a:t>on drama for teachers; </a:t>
            </a:r>
          </a:p>
          <a:p>
            <a:r>
              <a:rPr lang="en-US" sz="3200" dirty="0" smtClean="0"/>
              <a:t>* Slam </a:t>
            </a:r>
            <a:r>
              <a:rPr lang="en-US" sz="3200" dirty="0"/>
              <a:t>Poetry</a:t>
            </a:r>
            <a:r>
              <a:rPr lang="en-US" sz="3200" dirty="0" smtClean="0"/>
              <a:t>;</a:t>
            </a:r>
          </a:p>
          <a:p>
            <a:r>
              <a:rPr lang="en-US" sz="3200" dirty="0" smtClean="0"/>
              <a:t>* field trips</a:t>
            </a:r>
            <a:r>
              <a:rPr lang="en-US" sz="3200" dirty="0"/>
              <a:t> </a:t>
            </a:r>
            <a:r>
              <a:rPr lang="en-US" sz="3200" dirty="0" smtClean="0"/>
              <a:t>and/or community </a:t>
            </a:r>
            <a:r>
              <a:rPr lang="en-US" sz="3200" dirty="0"/>
              <a:t>walks; 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* guest speakers (teachers/community leaders); </a:t>
            </a:r>
          </a:p>
          <a:p>
            <a:r>
              <a:rPr lang="en-US" sz="3200" dirty="0" smtClean="0"/>
              <a:t>* photographs </a:t>
            </a:r>
            <a:r>
              <a:rPr lang="en-US" sz="3200" dirty="0"/>
              <a:t>of places for literacy; </a:t>
            </a:r>
            <a:endParaRPr lang="en-US" sz="3200" dirty="0" smtClean="0"/>
          </a:p>
          <a:p>
            <a:r>
              <a:rPr lang="en-US" sz="3200" dirty="0" smtClean="0"/>
              <a:t>* digital </a:t>
            </a:r>
            <a:r>
              <a:rPr lang="en-US" sz="3200" dirty="0"/>
              <a:t>technologies</a:t>
            </a:r>
          </a:p>
        </p:txBody>
      </p:sp>
    </p:spTree>
    <p:extLst>
      <p:ext uri="{BB962C8B-B14F-4D97-AF65-F5344CB8AC3E}">
        <p14:creationId xmlns:p14="http://schemas.microsoft.com/office/powerpoint/2010/main" val="1611042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405158"/>
              </p:ext>
            </p:extLst>
          </p:nvPr>
        </p:nvGraphicFramePr>
        <p:xfrm>
          <a:off x="883203" y="688477"/>
          <a:ext cx="7725892" cy="5064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5626100" imgH="2209800" progId="Word.Document.12">
                  <p:embed/>
                </p:oleObj>
              </mc:Choice>
              <mc:Fallback>
                <p:oleObj name="Document" r:id="rId3" imgW="5626100" imgH="2209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3203" y="688477"/>
                        <a:ext cx="7725892" cy="5064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394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6222"/>
            <a:ext cx="7315200" cy="156992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Being in a Constant State of Revision 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Sara recalled that it “took six months to prepare the [new] unit guide so that when we started it was in the best position.”</a:t>
            </a:r>
            <a:endParaRPr lang="en-CA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6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668" y="382488"/>
            <a:ext cx="7315200" cy="176747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CA" dirty="0"/>
              <a:t/>
            </a:r>
            <a:br>
              <a:rPr lang="en-CA" dirty="0"/>
            </a:br>
            <a:r>
              <a:rPr lang="en-US" dirty="0"/>
              <a:t>Multiple forms of “data” to inform their teaching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767478"/>
            <a:ext cx="8861778" cy="4864744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en-US" sz="2800" dirty="0" smtClean="0"/>
          </a:p>
          <a:p>
            <a:r>
              <a:rPr lang="en-US" sz="2800" dirty="0" smtClean="0"/>
              <a:t>thought </a:t>
            </a:r>
            <a:r>
              <a:rPr lang="en-US" sz="2800" dirty="0"/>
              <a:t>about their work (reflection-on-action</a:t>
            </a:r>
            <a:r>
              <a:rPr lang="en-US" sz="2800" dirty="0" smtClean="0"/>
              <a:t>)</a:t>
            </a:r>
            <a:endParaRPr lang="en-US" sz="2800" dirty="0"/>
          </a:p>
          <a:p>
            <a:r>
              <a:rPr lang="en-US" sz="2800" dirty="0" smtClean="0">
                <a:solidFill>
                  <a:srgbClr val="FF8600"/>
                </a:solidFill>
              </a:rPr>
              <a:t>observed </a:t>
            </a:r>
            <a:r>
              <a:rPr lang="en-US" sz="2800" dirty="0">
                <a:solidFill>
                  <a:srgbClr val="FF8600"/>
                </a:solidFill>
              </a:rPr>
              <a:t>how student teachers participated in class discussions (reflection-in-action</a:t>
            </a:r>
            <a:r>
              <a:rPr lang="en-US" sz="2800" dirty="0" smtClean="0">
                <a:solidFill>
                  <a:srgbClr val="FF8600"/>
                </a:solidFill>
              </a:rPr>
              <a:t>)</a:t>
            </a:r>
            <a:endParaRPr lang="en-US" sz="2800" dirty="0">
              <a:solidFill>
                <a:srgbClr val="FF8600"/>
              </a:solidFill>
            </a:endParaRPr>
          </a:p>
          <a:p>
            <a:r>
              <a:rPr lang="en-US" sz="2800" dirty="0" smtClean="0">
                <a:solidFill>
                  <a:srgbClr val="A2C816"/>
                </a:solidFill>
              </a:rPr>
              <a:t>noted </a:t>
            </a:r>
            <a:r>
              <a:rPr lang="en-US" sz="2800" dirty="0">
                <a:solidFill>
                  <a:srgbClr val="A2C816"/>
                </a:solidFill>
              </a:rPr>
              <a:t>the gaps in student teachers’ knowledge in their written </a:t>
            </a:r>
            <a:r>
              <a:rPr lang="en-US" sz="2800" dirty="0" smtClean="0">
                <a:solidFill>
                  <a:srgbClr val="A2C816"/>
                </a:solidFill>
              </a:rPr>
              <a:t>assignments</a:t>
            </a:r>
          </a:p>
          <a:p>
            <a:r>
              <a:rPr lang="en-US" sz="2800" dirty="0" smtClean="0">
                <a:solidFill>
                  <a:srgbClr val="FF8600"/>
                </a:solidFill>
              </a:rPr>
              <a:t>listened </a:t>
            </a:r>
            <a:r>
              <a:rPr lang="en-US" sz="2800" dirty="0">
                <a:solidFill>
                  <a:srgbClr val="FF8600"/>
                </a:solidFill>
              </a:rPr>
              <a:t>to the questions student teachers raised.</a:t>
            </a:r>
            <a:r>
              <a:rPr lang="en-CA" sz="2800" dirty="0">
                <a:solidFill>
                  <a:srgbClr val="FF8600"/>
                </a:solidFill>
              </a:rPr>
              <a:t> </a:t>
            </a:r>
            <a:endParaRPr lang="en-US" sz="2800" dirty="0">
              <a:solidFill>
                <a:srgbClr val="FF8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55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282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I have changed 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2065431"/>
            <a:ext cx="8692444" cy="424392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4000" dirty="0" smtClean="0"/>
              <a:t>Chester: “</a:t>
            </a:r>
            <a:r>
              <a:rPr lang="en-US" sz="4000" dirty="0"/>
              <a:t>learning takes time. I've become much more confident and I think that's changed my practice. Not panicking, not rushing, not getting anxious about things.</a:t>
            </a:r>
            <a:r>
              <a:rPr lang="en-US" sz="4000" dirty="0" smtClean="0"/>
              <a:t>”</a:t>
            </a:r>
          </a:p>
          <a:p>
            <a:pPr marL="45720" lvl="0" indent="0">
              <a:buNone/>
            </a:pPr>
            <a:r>
              <a:rPr lang="en-US" sz="4000" dirty="0" smtClean="0"/>
              <a:t> </a:t>
            </a:r>
            <a:endParaRPr lang="en-CA" sz="4000" dirty="0"/>
          </a:p>
          <a:p>
            <a:pPr lvl="0"/>
            <a:r>
              <a:rPr lang="en-CA" sz="4000" dirty="0" err="1" smtClean="0">
                <a:solidFill>
                  <a:srgbClr val="FF8600"/>
                </a:solidFill>
              </a:rPr>
              <a:t>Caterina</a:t>
            </a:r>
            <a:r>
              <a:rPr lang="en-CA" sz="4000" dirty="0" smtClean="0">
                <a:solidFill>
                  <a:srgbClr val="FF8600"/>
                </a:solidFill>
              </a:rPr>
              <a:t>: “</a:t>
            </a:r>
            <a:r>
              <a:rPr lang="en-CA" sz="4000" dirty="0">
                <a:solidFill>
                  <a:srgbClr val="FF8600"/>
                </a:solidFill>
              </a:rPr>
              <a:t>as a beginning teacher educator I was really focused on theory” but she now balances theory with practice.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111" y="443006"/>
            <a:ext cx="838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/>
              <a:buChar char="•"/>
            </a:pPr>
            <a:r>
              <a:rPr lang="en-CA" sz="3200" dirty="0">
                <a:solidFill>
                  <a:srgbClr val="A2C816"/>
                </a:solidFill>
              </a:rPr>
              <a:t>Emma:  course construction has improved because </a:t>
            </a:r>
            <a:r>
              <a:rPr lang="en-CA" sz="3200" dirty="0" smtClean="0">
                <a:solidFill>
                  <a:srgbClr val="A2C816"/>
                </a:solidFill>
              </a:rPr>
              <a:t>there is an </a:t>
            </a:r>
            <a:r>
              <a:rPr lang="en-CA" sz="3200" dirty="0">
                <a:solidFill>
                  <a:srgbClr val="A2C816"/>
                </a:solidFill>
              </a:rPr>
              <a:t>overall design for </a:t>
            </a:r>
            <a:r>
              <a:rPr lang="en-CA" sz="3200" dirty="0" smtClean="0">
                <a:solidFill>
                  <a:srgbClr val="A2C816"/>
                </a:solidFill>
              </a:rPr>
              <a:t>the course </a:t>
            </a:r>
            <a:r>
              <a:rPr lang="en-CA" sz="3200" dirty="0">
                <a:solidFill>
                  <a:srgbClr val="A2C816"/>
                </a:solidFill>
              </a:rPr>
              <a:t>making it more coherent. </a:t>
            </a:r>
            <a:endParaRPr lang="en-CA" sz="3200" dirty="0" smtClean="0">
              <a:solidFill>
                <a:srgbClr val="A2C816"/>
              </a:solidFill>
            </a:endParaRPr>
          </a:p>
          <a:p>
            <a:pPr lvl="0"/>
            <a:endParaRPr lang="en-CA" sz="3200" dirty="0"/>
          </a:p>
          <a:p>
            <a:pPr marL="457200" lvl="0" indent="-457200">
              <a:buFont typeface="Arial"/>
              <a:buChar char="•"/>
            </a:pPr>
            <a:r>
              <a:rPr lang="en-CA" sz="3200" dirty="0">
                <a:solidFill>
                  <a:srgbClr val="FF8600"/>
                </a:solidFill>
              </a:rPr>
              <a:t>Carolina: no longer expects student teachers to want to know everything … has “mellowed” </a:t>
            </a:r>
            <a:r>
              <a:rPr lang="en-CA" sz="3200" dirty="0" smtClean="0">
                <a:solidFill>
                  <a:srgbClr val="FF8600"/>
                </a:solidFill>
              </a:rPr>
              <a:t>…  </a:t>
            </a:r>
            <a:r>
              <a:rPr lang="en-CA" sz="3200" dirty="0">
                <a:solidFill>
                  <a:srgbClr val="FF8600"/>
                </a:solidFill>
              </a:rPr>
              <a:t>not as </a:t>
            </a:r>
            <a:r>
              <a:rPr lang="en-CA" sz="3200" dirty="0" smtClean="0">
                <a:solidFill>
                  <a:srgbClr val="FF8600"/>
                </a:solidFill>
              </a:rPr>
              <a:t>intense ..</a:t>
            </a:r>
            <a:r>
              <a:rPr lang="en-CA" sz="3200" dirty="0">
                <a:solidFill>
                  <a:srgbClr val="FF8600"/>
                </a:solidFill>
              </a:rPr>
              <a:t>. more realistic </a:t>
            </a:r>
            <a:r>
              <a:rPr lang="en-CA" sz="3200" dirty="0" smtClean="0">
                <a:solidFill>
                  <a:srgbClr val="FF8600"/>
                </a:solidFill>
              </a:rPr>
              <a:t>what can be accomplished.</a:t>
            </a:r>
            <a:r>
              <a:rPr lang="en-CA" sz="3200" dirty="0">
                <a:solidFill>
                  <a:srgbClr val="FF8600"/>
                </a:solidFill>
              </a:rPr>
              <a:t>” </a:t>
            </a:r>
            <a:endParaRPr lang="en-CA" sz="3200" dirty="0" smtClean="0">
              <a:solidFill>
                <a:srgbClr val="FF8600"/>
              </a:solidFill>
            </a:endParaRPr>
          </a:p>
          <a:p>
            <a:pPr marL="457200" lvl="0" indent="-457200">
              <a:buFont typeface="Arial"/>
              <a:buChar char="•"/>
            </a:pPr>
            <a:endParaRPr lang="en-CA" sz="3200" dirty="0"/>
          </a:p>
          <a:p>
            <a:pPr marL="457200" lvl="0" indent="-457200">
              <a:buFont typeface="Arial"/>
              <a:buChar char="•"/>
            </a:pPr>
            <a:r>
              <a:rPr lang="en-CA" sz="3200" dirty="0"/>
              <a:t>Martha Ann: goes “more in depth” and builds time in class for application.  </a:t>
            </a:r>
          </a:p>
        </p:txBody>
      </p:sp>
    </p:spTree>
    <p:extLst>
      <p:ext uri="{BB962C8B-B14F-4D97-AF65-F5344CB8AC3E}">
        <p14:creationId xmlns:p14="http://schemas.microsoft.com/office/powerpoint/2010/main" val="133041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78" y="58516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Working in Politicized Context </a:t>
            </a:r>
            <a:r>
              <a:rPr lang="en-CA" dirty="0"/>
              <a:t/>
            </a:r>
            <a:br>
              <a:rPr lang="en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14" y="2004233"/>
            <a:ext cx="8521597" cy="430512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Carolina: feels </a:t>
            </a:r>
            <a:r>
              <a:rPr lang="en-US" sz="2800" dirty="0"/>
              <a:t>pressure from </a:t>
            </a:r>
            <a:r>
              <a:rPr lang="en-US" sz="2800" dirty="0" smtClean="0"/>
              <a:t>“all </a:t>
            </a:r>
            <a:r>
              <a:rPr lang="en-US" sz="2800" dirty="0"/>
              <a:t>government </a:t>
            </a:r>
            <a:r>
              <a:rPr lang="en-US" sz="2800" dirty="0" smtClean="0"/>
              <a:t>levels … for </a:t>
            </a:r>
            <a:r>
              <a:rPr lang="en-US" sz="2800" dirty="0"/>
              <a:t>your teachers to be accredited </a:t>
            </a:r>
            <a:r>
              <a:rPr lang="en-US" sz="2800" dirty="0" smtClean="0"/>
              <a:t>… </a:t>
            </a:r>
            <a:r>
              <a:rPr lang="en-US" sz="2800" dirty="0"/>
              <a:t>your university has to tick these boxes. </a:t>
            </a:r>
            <a:r>
              <a:rPr lang="en-US" sz="2800" dirty="0" smtClean="0"/>
              <a:t>We </a:t>
            </a:r>
            <a:r>
              <a:rPr lang="en-US" sz="2800" dirty="0"/>
              <a:t>now have exit testing for our pre-service teachers </a:t>
            </a:r>
            <a:r>
              <a:rPr lang="en-US" sz="2800" dirty="0" smtClean="0"/>
              <a:t>… we’ve </a:t>
            </a:r>
            <a:r>
              <a:rPr lang="en-US" sz="2800" dirty="0"/>
              <a:t>got </a:t>
            </a:r>
            <a:r>
              <a:rPr lang="en-US" sz="2800" dirty="0" smtClean="0"/>
              <a:t> </a:t>
            </a:r>
            <a:r>
              <a:rPr lang="en-US" sz="2800" dirty="0"/>
              <a:t>three layers of hoops </a:t>
            </a:r>
            <a:r>
              <a:rPr lang="en-US" sz="2800" dirty="0" smtClean="0"/>
              <a:t>… and </a:t>
            </a:r>
            <a:r>
              <a:rPr lang="en-US" sz="2800" dirty="0"/>
              <a:t>at the center of that is students. </a:t>
            </a:r>
            <a:r>
              <a:rPr lang="en-US" sz="2800" dirty="0" smtClean="0"/>
              <a:t>Sometimes </a:t>
            </a:r>
            <a:r>
              <a:rPr lang="en-US" sz="2800" dirty="0"/>
              <a:t>we seem to forget that that's what we are here for. </a:t>
            </a:r>
            <a:r>
              <a:rPr lang="en-US" dirty="0"/>
              <a:t> </a:t>
            </a:r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73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612541">
            <a:off x="1072444" y="1746451"/>
            <a:ext cx="774700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dirty="0">
                <a:solidFill>
                  <a:srgbClr val="A2C816"/>
                </a:solidFill>
              </a:rPr>
              <a:t>I've become </a:t>
            </a:r>
            <a:r>
              <a:rPr lang="en-US" sz="2800" dirty="0" smtClean="0">
                <a:solidFill>
                  <a:srgbClr val="A2C816"/>
                </a:solidFill>
              </a:rPr>
              <a:t>more  </a:t>
            </a:r>
            <a:r>
              <a:rPr lang="en-US" sz="2800" dirty="0">
                <a:solidFill>
                  <a:srgbClr val="A2C816"/>
                </a:solidFill>
              </a:rPr>
              <a:t>aware of pressures on me to </a:t>
            </a:r>
            <a:r>
              <a:rPr lang="en-US" sz="2800" dirty="0" smtClean="0">
                <a:solidFill>
                  <a:srgbClr val="A2C816"/>
                </a:solidFill>
              </a:rPr>
              <a:t>perform  </a:t>
            </a:r>
            <a:r>
              <a:rPr lang="en-US" sz="2800" dirty="0">
                <a:solidFill>
                  <a:srgbClr val="A2C816"/>
                </a:solidFill>
              </a:rPr>
              <a:t>and to make sure that what I do is going to be compliant or not found wanting of any of kind of OFSTED </a:t>
            </a:r>
            <a:r>
              <a:rPr lang="en-US" sz="2800" dirty="0" smtClean="0">
                <a:solidFill>
                  <a:srgbClr val="A2C816"/>
                </a:solidFill>
              </a:rPr>
              <a:t>regulation … If </a:t>
            </a:r>
            <a:r>
              <a:rPr lang="en-US" sz="2800" dirty="0">
                <a:solidFill>
                  <a:srgbClr val="A2C816"/>
                </a:solidFill>
              </a:rPr>
              <a:t>they came </a:t>
            </a:r>
            <a:r>
              <a:rPr lang="en-US" sz="2800" dirty="0" smtClean="0">
                <a:solidFill>
                  <a:srgbClr val="A2C816"/>
                </a:solidFill>
              </a:rPr>
              <a:t>in and </a:t>
            </a:r>
            <a:r>
              <a:rPr lang="en-US" sz="2800" dirty="0">
                <a:solidFill>
                  <a:srgbClr val="A2C816"/>
                </a:solidFill>
              </a:rPr>
              <a:t>within two days they could say our course didn't fit the bill and that would be curtains [for the program]. And that's terrifying. </a:t>
            </a:r>
            <a:endParaRPr lang="en-CA" sz="2800" dirty="0">
              <a:solidFill>
                <a:srgbClr val="A2C8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77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688" y="259557"/>
            <a:ext cx="7315200" cy="13820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Implications: </a:t>
            </a:r>
            <a:r>
              <a:rPr lang="en-US" dirty="0"/>
              <a:t>Developing a pedagogy of teacher education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641635"/>
            <a:ext cx="3566160" cy="4697251"/>
          </a:xfrm>
        </p:spPr>
        <p:txBody>
          <a:bodyPr>
            <a:noAutofit/>
          </a:bodyPr>
          <a:lstStyle/>
          <a:p>
            <a:r>
              <a:rPr lang="en-US" sz="3600" dirty="0" smtClean="0"/>
              <a:t>Goals </a:t>
            </a:r>
          </a:p>
          <a:p>
            <a:endParaRPr lang="en-US" sz="3600" dirty="0" smtClean="0"/>
          </a:p>
          <a:p>
            <a:r>
              <a:rPr lang="en-US" sz="3600" dirty="0" smtClean="0"/>
              <a:t>Pedagogies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81728" y="1641636"/>
            <a:ext cx="3566160" cy="4697251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A2C816"/>
                </a:solidFill>
              </a:rPr>
              <a:t>Research during and after the program on student teachers and teacher educators</a:t>
            </a:r>
            <a:endParaRPr lang="en-US" sz="3600" dirty="0">
              <a:solidFill>
                <a:srgbClr val="A2C8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3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78" y="156770"/>
            <a:ext cx="5025922" cy="670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27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1452562"/>
            <a:ext cx="7772400" cy="1362075"/>
          </a:xfrm>
        </p:spPr>
        <p:txBody>
          <a:bodyPr/>
          <a:lstStyle/>
          <a:p>
            <a:pPr algn="ctr"/>
            <a:r>
              <a:rPr lang="en-US" b="1" dirty="0" smtClean="0"/>
              <a:t>Stay connected with us: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err="1" smtClean="0"/>
              <a:t>www.literacyteaching.net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192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2968</TotalTime>
  <Words>1106</Words>
  <Application>Microsoft Macintosh PowerPoint</Application>
  <PresentationFormat>On-screen Show (4:3)</PresentationFormat>
  <Paragraphs>108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Urban Pop</vt:lpstr>
      <vt:lpstr>Document</vt:lpstr>
      <vt:lpstr>Reconceptualizing Their Teaching Over Time: Goals and Pedagogies of  Mid- and Later-Career Literacy/English Teacher Educators </vt:lpstr>
      <vt:lpstr>PowerPoint Presentation</vt:lpstr>
      <vt:lpstr>Specific Goal:   how do LTE’s goals and pedagogies change over time?   </vt:lpstr>
      <vt:lpstr>PowerPoint Presentation</vt:lpstr>
      <vt:lpstr>Sub-set of Participants </vt:lpstr>
      <vt:lpstr>Challenges</vt:lpstr>
      <vt:lpstr>Pedagogy of Teacher Education </vt:lpstr>
      <vt:lpstr>PowerPoint Presentation</vt:lpstr>
      <vt:lpstr>Being an LTE in the 21st century is …. </vt:lpstr>
      <vt:lpstr>Developing Goals for Courses</vt:lpstr>
      <vt:lpstr>PowerPoint Presentation</vt:lpstr>
      <vt:lpstr>PowerPoint Presentation</vt:lpstr>
      <vt:lpstr>Developing a Teaching Style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Being in a Constant State of Revision  </vt:lpstr>
      <vt:lpstr>  Multiple forms of “data” to inform their teaching </vt:lpstr>
      <vt:lpstr>How I have changed  </vt:lpstr>
      <vt:lpstr>PowerPoint Presentation</vt:lpstr>
      <vt:lpstr>Working in Politicized Context  </vt:lpstr>
      <vt:lpstr>PowerPoint Presentation</vt:lpstr>
      <vt:lpstr>Implications: Developing a pedagogy of teacher education </vt:lpstr>
      <vt:lpstr>PowerPoint Presentation</vt:lpstr>
      <vt:lpstr>Stay connected with us:</vt:lpstr>
    </vt:vector>
  </TitlesOfParts>
  <Company>oise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Reconceptualizing Their Teaching Over Time: Priorities and Pedagogies of  Mid- and Senior-Career Literacy/English Teacher Educators </dc:title>
  <dc:creator>clare kosnik</dc:creator>
  <cp:lastModifiedBy>clare kosnik</cp:lastModifiedBy>
  <cp:revision>27</cp:revision>
  <dcterms:created xsi:type="dcterms:W3CDTF">2014-08-06T07:14:23Z</dcterms:created>
  <dcterms:modified xsi:type="dcterms:W3CDTF">2014-08-26T20:58:39Z</dcterms:modified>
</cp:coreProperties>
</file>