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23" r:id="rId1"/>
  </p:sldMasterIdLst>
  <p:notesMasterIdLst>
    <p:notesMasterId r:id="rId35"/>
  </p:notesMasterIdLst>
  <p:handoutMasterIdLst>
    <p:handoutMasterId r:id="rId36"/>
  </p:handoutMasterIdLst>
  <p:sldIdLst>
    <p:sldId id="277" r:id="rId2"/>
    <p:sldId id="281" r:id="rId3"/>
    <p:sldId id="283" r:id="rId4"/>
    <p:sldId id="257" r:id="rId5"/>
    <p:sldId id="258" r:id="rId6"/>
    <p:sldId id="273" r:id="rId7"/>
    <p:sldId id="261" r:id="rId8"/>
    <p:sldId id="262" r:id="rId9"/>
    <p:sldId id="263" r:id="rId10"/>
    <p:sldId id="260" r:id="rId11"/>
    <p:sldId id="266" r:id="rId12"/>
    <p:sldId id="269" r:id="rId13"/>
    <p:sldId id="284" r:id="rId14"/>
    <p:sldId id="295" r:id="rId15"/>
    <p:sldId id="296" r:id="rId16"/>
    <p:sldId id="297" r:id="rId17"/>
    <p:sldId id="298" r:id="rId18"/>
    <p:sldId id="299" r:id="rId19"/>
    <p:sldId id="300" r:id="rId20"/>
    <p:sldId id="301" r:id="rId21"/>
    <p:sldId id="302" r:id="rId22"/>
    <p:sldId id="303" r:id="rId23"/>
    <p:sldId id="285" r:id="rId24"/>
    <p:sldId id="288" r:id="rId25"/>
    <p:sldId id="290" r:id="rId26"/>
    <p:sldId id="292" r:id="rId27"/>
    <p:sldId id="291" r:id="rId28"/>
    <p:sldId id="293" r:id="rId29"/>
    <p:sldId id="294" r:id="rId30"/>
    <p:sldId id="286" r:id="rId31"/>
    <p:sldId id="287" r:id="rId32"/>
    <p:sldId id="280" r:id="rId33"/>
    <p:sldId id="282"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8" d="100"/>
          <a:sy n="88" d="100"/>
        </p:scale>
        <p:origin x="-2048" y="-112"/>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handoutMaster" Target="handoutMasters/handout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EBAC405-0FA0-C44B-9CD5-7A1A60146E06}" type="datetimeFigureOut">
              <a:rPr lang="en-US" smtClean="0"/>
              <a:t>14-05-08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F0E9638-5C8C-AF42-8D33-C59B1C5D4704}" type="slidenum">
              <a:rPr lang="en-US" smtClean="0"/>
              <a:t>‹#›</a:t>
            </a:fld>
            <a:endParaRPr lang="en-US"/>
          </a:p>
        </p:txBody>
      </p:sp>
    </p:spTree>
    <p:extLst>
      <p:ext uri="{BB962C8B-B14F-4D97-AF65-F5344CB8AC3E}">
        <p14:creationId xmlns:p14="http://schemas.microsoft.com/office/powerpoint/2010/main" val="36453441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2960CB-AE2C-AC4F-8AA1-E708E35277A5}" type="datetimeFigureOut">
              <a:rPr lang="en-US" smtClean="0"/>
              <a:t>14-05-08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C93B75-1D5E-264A-A352-1637D3AD8E71}" type="slidenum">
              <a:rPr lang="en-US" smtClean="0"/>
              <a:t>‹#›</a:t>
            </a:fld>
            <a:endParaRPr lang="en-US"/>
          </a:p>
        </p:txBody>
      </p:sp>
    </p:spTree>
    <p:extLst>
      <p:ext uri="{BB962C8B-B14F-4D97-AF65-F5344CB8AC3E}">
        <p14:creationId xmlns:p14="http://schemas.microsoft.com/office/powerpoint/2010/main" val="15150844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C5B4843-0A95-2C43-8C99-EA20E52A32EB}" type="datetime1">
              <a:rPr lang="en-CA" smtClean="0"/>
              <a:t>14-05-08</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1D72EBF8-7CF5-44B7-B2BF-E22DE4D0703D}" type="slidenum">
              <a:rPr lang="en-US" smtClean="0"/>
              <a:pPr/>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CA"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23F90ACB-B17F-774A-AF6C-854B1D88A310}" type="datetime1">
              <a:rPr lang="en-CA" smtClean="0"/>
              <a:t>14-05-08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F9A19-3BA9-104E-85C6-FDD88B872C1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EFB28E5B-33E1-D347-89A2-7386823E67AD}" type="datetime1">
              <a:rPr lang="en-CA" smtClean="0"/>
              <a:t>14-05-08</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F9A19-3BA9-104E-85C6-FDD88B872C10}"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CA"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CA"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5" name="Date Placeholder 4"/>
          <p:cNvSpPr>
            <a:spLocks noGrp="1"/>
          </p:cNvSpPr>
          <p:nvPr>
            <p:ph type="dt" sz="half" idx="10"/>
          </p:nvPr>
        </p:nvSpPr>
        <p:spPr/>
        <p:txBody>
          <a:bodyPr/>
          <a:lstStyle/>
          <a:p>
            <a:fld id="{45974F77-0A0B-9944-A79B-6DE594ED6392}" type="datetime1">
              <a:rPr lang="en-CA" smtClean="0"/>
              <a:t>14-05-08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CF9A19-3BA9-104E-85C6-FDD88B872C1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7" name="Date Placeholder 6"/>
          <p:cNvSpPr>
            <a:spLocks noGrp="1"/>
          </p:cNvSpPr>
          <p:nvPr>
            <p:ph type="dt" sz="half" idx="10"/>
          </p:nvPr>
        </p:nvSpPr>
        <p:spPr/>
        <p:txBody>
          <a:bodyPr/>
          <a:lstStyle/>
          <a:p>
            <a:fld id="{AD6C8D1B-12BC-FF4D-BF38-576BEF8972BC}" type="datetime1">
              <a:rPr lang="en-CA" smtClean="0"/>
              <a:t>14-05-08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CF9A19-3BA9-104E-85C6-FDD88B872C1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556B51F0-2D97-3643-9E9C-72AD1B7BFC67}" type="datetime1">
              <a:rPr lang="en-CA" smtClean="0"/>
              <a:t>14-05-08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CF9A19-3BA9-104E-85C6-FDD88B872C1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099E07EA-4A5A-834E-86C3-3EF7B6F7BE15}" type="datetime1">
              <a:rPr lang="en-CA" smtClean="0"/>
              <a:t>14-05-08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CF9A19-3BA9-104E-85C6-FDD88B872C1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5" name="Date Placeholder 4"/>
          <p:cNvSpPr>
            <a:spLocks noGrp="1"/>
          </p:cNvSpPr>
          <p:nvPr>
            <p:ph type="dt" sz="half" idx="10"/>
          </p:nvPr>
        </p:nvSpPr>
        <p:spPr/>
        <p:txBody>
          <a:bodyPr/>
          <a:lstStyle/>
          <a:p>
            <a:fld id="{71CB9862-55BE-8049-B4D2-3156BE37FDBB}" type="datetime1">
              <a:rPr lang="en-CA" smtClean="0"/>
              <a:t>14-05-08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CF9A19-3BA9-104E-85C6-FDD88B872C10}"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CA"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lang="en-US" dirty="0"/>
          </a:p>
        </p:txBody>
      </p:sp>
      <p:sp>
        <p:nvSpPr>
          <p:cNvPr id="5" name="Date Placeholder 4"/>
          <p:cNvSpPr>
            <a:spLocks noGrp="1"/>
          </p:cNvSpPr>
          <p:nvPr>
            <p:ph type="dt" sz="half" idx="10"/>
          </p:nvPr>
        </p:nvSpPr>
        <p:spPr/>
        <p:txBody>
          <a:bodyPr/>
          <a:lstStyle/>
          <a:p>
            <a:fld id="{60475E84-999D-6141-934E-D98D99346905}" type="datetime1">
              <a:rPr lang="en-CA" smtClean="0"/>
              <a:t>14-05-08</a:t>
            </a:fld>
            <a:endParaRPr lang="en-US"/>
          </a:p>
        </p:txBody>
      </p:sp>
      <p:sp>
        <p:nvSpPr>
          <p:cNvPr id="7" name="Slide Number Placeholder 6"/>
          <p:cNvSpPr>
            <a:spLocks noGrp="1"/>
          </p:cNvSpPr>
          <p:nvPr>
            <p:ph type="sldNum" sz="quarter" idx="12"/>
          </p:nvPr>
        </p:nvSpPr>
        <p:spPr/>
        <p:txBody>
          <a:bodyPr/>
          <a:lstStyle/>
          <a:p>
            <a:fld id="{F7CF9A19-3BA9-104E-85C6-FDD88B872C10}"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CA"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151C76EE-F1CE-2D4E-A445-A2604B321FAA}" type="datetime1">
              <a:rPr lang="en-CA" smtClean="0"/>
              <a:t>14-05-08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F9A19-3BA9-104E-85C6-FDD88B872C1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CA"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Date Placeholder 3"/>
          <p:cNvSpPr>
            <a:spLocks noGrp="1"/>
          </p:cNvSpPr>
          <p:nvPr>
            <p:ph type="dt" sz="half" idx="10"/>
          </p:nvPr>
        </p:nvSpPr>
        <p:spPr/>
        <p:txBody>
          <a:bodyPr/>
          <a:lstStyle/>
          <a:p>
            <a:fld id="{3CE129B6-7C50-3A49-804D-B88BE7E40EBB}" type="datetime1">
              <a:rPr lang="en-CA" smtClean="0"/>
              <a:t>14-05-08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F9A19-3BA9-104E-85C6-FDD88B872C1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9D1CD0D3-8779-EF40-ADA2-9D1D12724F6A}" type="datetime1">
              <a:rPr lang="en-CA" smtClean="0"/>
              <a:t>14-05-08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F7CF9A19-3BA9-104E-85C6-FDD88B872C10}"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CA"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4224" r:id="rId1"/>
    <p:sldLayoutId id="2147484225" r:id="rId2"/>
    <p:sldLayoutId id="2147484226" r:id="rId3"/>
    <p:sldLayoutId id="2147484227" r:id="rId4"/>
    <p:sldLayoutId id="2147484228" r:id="rId5"/>
    <p:sldLayoutId id="2147484229" r:id="rId6"/>
    <p:sldLayoutId id="2147484230" r:id="rId7"/>
    <p:sldLayoutId id="2147484231" r:id="rId8"/>
    <p:sldLayoutId id="2147484232" r:id="rId9"/>
    <p:sldLayoutId id="2147484233" r:id="rId10"/>
    <p:sldLayoutId id="2147484234" r:id="rId11"/>
  </p:sldLayoutIdLst>
  <p:hf hdr="0" dt="0"/>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a:xfrm>
            <a:off x="8267700" y="6429375"/>
            <a:ext cx="876300" cy="292100"/>
          </a:xfrm>
        </p:spPr>
        <p:txBody>
          <a:bodyPr/>
          <a:lstStyle/>
          <a:p>
            <a:fld id="{2D57B0AA-AC8E-4463-ADAC-E87D09B82E4F}" type="slidenum">
              <a:rPr lang="en-US" smtClean="0"/>
              <a:t>1</a:t>
            </a:fld>
            <a:endParaRPr lang="en-US" dirty="0"/>
          </a:p>
        </p:txBody>
      </p:sp>
      <p:sp>
        <p:nvSpPr>
          <p:cNvPr id="4" name="Subtitle 3"/>
          <p:cNvSpPr>
            <a:spLocks noGrp="1"/>
          </p:cNvSpPr>
          <p:nvPr>
            <p:ph type="subTitle" idx="1"/>
          </p:nvPr>
        </p:nvSpPr>
        <p:spPr>
          <a:xfrm>
            <a:off x="642805" y="4648200"/>
            <a:ext cx="6553200" cy="685800"/>
          </a:xfrm>
        </p:spPr>
        <p:txBody>
          <a:bodyPr>
            <a:normAutofit/>
          </a:bodyPr>
          <a:lstStyle/>
          <a:p>
            <a:r>
              <a:rPr lang="en-US" dirty="0" smtClean="0">
                <a:solidFill>
                  <a:srgbClr val="564B3C"/>
                </a:solidFill>
              </a:rPr>
              <a:t>Clare kosnik, Cathy </a:t>
            </a:r>
            <a:r>
              <a:rPr lang="en-US" dirty="0" err="1" smtClean="0">
                <a:solidFill>
                  <a:srgbClr val="564B3C"/>
                </a:solidFill>
              </a:rPr>
              <a:t>miyata</a:t>
            </a:r>
            <a:r>
              <a:rPr lang="en-US" dirty="0" smtClean="0">
                <a:solidFill>
                  <a:srgbClr val="564B3C"/>
                </a:solidFill>
              </a:rPr>
              <a:t>, </a:t>
            </a:r>
            <a:r>
              <a:rPr lang="en-US" dirty="0" err="1" smtClean="0">
                <a:solidFill>
                  <a:srgbClr val="564B3C"/>
                </a:solidFill>
              </a:rPr>
              <a:t>lydia</a:t>
            </a:r>
            <a:r>
              <a:rPr lang="en-US" dirty="0" smtClean="0">
                <a:solidFill>
                  <a:srgbClr val="564B3C"/>
                </a:solidFill>
              </a:rPr>
              <a:t> </a:t>
            </a:r>
            <a:r>
              <a:rPr lang="en-US" dirty="0" err="1" smtClean="0">
                <a:solidFill>
                  <a:srgbClr val="564B3C"/>
                </a:solidFill>
              </a:rPr>
              <a:t>menna,and</a:t>
            </a:r>
            <a:r>
              <a:rPr lang="en-US" dirty="0" smtClean="0">
                <a:solidFill>
                  <a:srgbClr val="564B3C"/>
                </a:solidFill>
              </a:rPr>
              <a:t> </a:t>
            </a:r>
            <a:r>
              <a:rPr lang="en-US" dirty="0" err="1" smtClean="0">
                <a:solidFill>
                  <a:srgbClr val="564B3C"/>
                </a:solidFill>
              </a:rPr>
              <a:t>Pooja</a:t>
            </a:r>
            <a:r>
              <a:rPr lang="en-US" dirty="0" smtClean="0">
                <a:solidFill>
                  <a:srgbClr val="564B3C"/>
                </a:solidFill>
              </a:rPr>
              <a:t> </a:t>
            </a:r>
            <a:r>
              <a:rPr lang="en-US" dirty="0" err="1" smtClean="0">
                <a:solidFill>
                  <a:srgbClr val="564B3C"/>
                </a:solidFill>
              </a:rPr>
              <a:t>dharamshi</a:t>
            </a:r>
            <a:r>
              <a:rPr lang="en-US" dirty="0" smtClean="0">
                <a:solidFill>
                  <a:srgbClr val="564B3C"/>
                </a:solidFill>
              </a:rPr>
              <a:t> </a:t>
            </a:r>
            <a:endParaRPr lang="en-US" dirty="0">
              <a:solidFill>
                <a:srgbClr val="564B3C"/>
              </a:solidFill>
            </a:endParaRPr>
          </a:p>
        </p:txBody>
      </p:sp>
      <p:sp>
        <p:nvSpPr>
          <p:cNvPr id="5" name="Title 4"/>
          <p:cNvSpPr>
            <a:spLocks noGrp="1"/>
          </p:cNvSpPr>
          <p:nvPr>
            <p:ph type="ctrTitle"/>
          </p:nvPr>
        </p:nvSpPr>
        <p:spPr>
          <a:xfrm>
            <a:off x="604705" y="2982039"/>
            <a:ext cx="6629400" cy="1464196"/>
          </a:xfrm>
        </p:spPr>
        <p:txBody>
          <a:bodyPr>
            <a:noAutofit/>
          </a:bodyPr>
          <a:lstStyle/>
          <a:p>
            <a:pPr algn="l"/>
            <a:r>
              <a:rPr lang="en-US" sz="2800" dirty="0" smtClean="0"/>
              <a:t>Literacy Teacher Educators: You teach who you are</a:t>
            </a:r>
            <a:endParaRPr lang="en-US" sz="2800" dirty="0"/>
          </a:p>
        </p:txBody>
      </p:sp>
    </p:spTree>
    <p:extLst>
      <p:ext uri="{BB962C8B-B14F-4D97-AF65-F5344CB8AC3E}">
        <p14:creationId xmlns:p14="http://schemas.microsoft.com/office/powerpoint/2010/main" val="429234222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dirty="0"/>
              <a:t>Literacy Teacher Educators:  Their Backgrounds, Visions,  </a:t>
            </a:r>
            <a:r>
              <a:rPr lang="en-US" sz="2400" dirty="0" smtClean="0"/>
              <a:t>And </a:t>
            </a:r>
            <a:r>
              <a:rPr lang="en-US" sz="2400" dirty="0"/>
              <a:t>Practices</a:t>
            </a:r>
          </a:p>
        </p:txBody>
      </p:sp>
      <p:sp>
        <p:nvSpPr>
          <p:cNvPr id="3" name="Content Placeholder 2"/>
          <p:cNvSpPr>
            <a:spLocks noGrp="1"/>
          </p:cNvSpPr>
          <p:nvPr>
            <p:ph idx="1"/>
          </p:nvPr>
        </p:nvSpPr>
        <p:spPr/>
        <p:txBody>
          <a:bodyPr/>
          <a:lstStyle/>
          <a:p>
            <a:pPr lvl="0"/>
            <a:r>
              <a:rPr lang="en-US" dirty="0"/>
              <a:t>to study in depth a group of literacy/English teacher educators, with  attention to their backgrounds, knowledge, research activities, identity, view of current government initiatives, pedagogy, and course </a:t>
            </a:r>
            <a:r>
              <a:rPr lang="en-US" dirty="0" smtClean="0"/>
              <a:t>goals</a:t>
            </a:r>
          </a:p>
          <a:p>
            <a:pPr lvl="0"/>
            <a:r>
              <a:rPr lang="en-US" dirty="0" smtClean="0"/>
              <a:t> </a:t>
            </a:r>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CF9A19-3BA9-104E-85C6-FDD88B872C10}" type="slidenum">
              <a:rPr lang="en-US" smtClean="0"/>
              <a:t>2</a:t>
            </a:fld>
            <a:endParaRPr lang="en-US"/>
          </a:p>
        </p:txBody>
      </p:sp>
      <p:pic>
        <p:nvPicPr>
          <p:cNvPr id="6" name="Picture 5"/>
          <p:cNvPicPr>
            <a:picLocks noChangeAspect="1"/>
          </p:cNvPicPr>
          <p:nvPr/>
        </p:nvPicPr>
        <p:blipFill>
          <a:blip r:embed="rId2"/>
          <a:stretch>
            <a:fillRect/>
          </a:stretch>
        </p:blipFill>
        <p:spPr>
          <a:xfrm rot="453185">
            <a:off x="494196" y="4315396"/>
            <a:ext cx="1625600" cy="1143000"/>
          </a:xfrm>
          <a:prstGeom prst="rect">
            <a:avLst/>
          </a:prstGeom>
        </p:spPr>
      </p:pic>
      <p:pic>
        <p:nvPicPr>
          <p:cNvPr id="7" name="Picture 6"/>
          <p:cNvPicPr>
            <a:picLocks noChangeAspect="1"/>
          </p:cNvPicPr>
          <p:nvPr/>
        </p:nvPicPr>
        <p:blipFill>
          <a:blip r:embed="rId3"/>
          <a:stretch>
            <a:fillRect/>
          </a:stretch>
        </p:blipFill>
        <p:spPr>
          <a:xfrm rot="20824864">
            <a:off x="2202249" y="5076350"/>
            <a:ext cx="1843899" cy="1317070"/>
          </a:xfrm>
          <a:prstGeom prst="rect">
            <a:avLst/>
          </a:prstGeom>
        </p:spPr>
      </p:pic>
      <p:pic>
        <p:nvPicPr>
          <p:cNvPr id="8" name="Picture 7"/>
          <p:cNvPicPr>
            <a:picLocks noChangeAspect="1"/>
          </p:cNvPicPr>
          <p:nvPr/>
        </p:nvPicPr>
        <p:blipFill>
          <a:blip r:embed="rId4"/>
          <a:stretch>
            <a:fillRect/>
          </a:stretch>
        </p:blipFill>
        <p:spPr>
          <a:xfrm rot="531661">
            <a:off x="6185601" y="5201481"/>
            <a:ext cx="2041694" cy="1020847"/>
          </a:xfrm>
          <a:prstGeom prst="rect">
            <a:avLst/>
          </a:prstGeom>
        </p:spPr>
      </p:pic>
      <p:pic>
        <p:nvPicPr>
          <p:cNvPr id="9" name="Picture 8"/>
          <p:cNvPicPr>
            <a:picLocks noChangeAspect="1"/>
          </p:cNvPicPr>
          <p:nvPr/>
        </p:nvPicPr>
        <p:blipFill>
          <a:blip r:embed="rId5"/>
          <a:stretch>
            <a:fillRect/>
          </a:stretch>
        </p:blipFill>
        <p:spPr>
          <a:xfrm rot="20925811">
            <a:off x="4041386" y="3729480"/>
            <a:ext cx="1884606" cy="1148233"/>
          </a:xfrm>
          <a:prstGeom prst="rect">
            <a:avLst/>
          </a:prstGeom>
        </p:spPr>
      </p:pic>
    </p:spTree>
    <p:extLst>
      <p:ext uri="{BB962C8B-B14F-4D97-AF65-F5344CB8AC3E}">
        <p14:creationId xmlns:p14="http://schemas.microsoft.com/office/powerpoint/2010/main" val="145979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gathering</a:t>
            </a:r>
            <a:endParaRPr lang="en-US" dirty="0"/>
          </a:p>
        </p:txBody>
      </p:sp>
      <p:sp>
        <p:nvSpPr>
          <p:cNvPr id="3" name="Content Placeholder 2"/>
          <p:cNvSpPr>
            <a:spLocks noGrp="1"/>
          </p:cNvSpPr>
          <p:nvPr>
            <p:ph sz="half" idx="1"/>
          </p:nvPr>
        </p:nvSpPr>
        <p:spPr/>
        <p:txBody>
          <a:bodyPr/>
          <a:lstStyle/>
          <a:p>
            <a:r>
              <a:rPr lang="en-US" dirty="0" smtClean="0"/>
              <a:t>2 interviews </a:t>
            </a:r>
          </a:p>
          <a:p>
            <a:pPr marL="114300" indent="0">
              <a:buNone/>
            </a:pPr>
            <a:endParaRPr lang="en-US" dirty="0"/>
          </a:p>
        </p:txBody>
      </p:sp>
      <p:sp>
        <p:nvSpPr>
          <p:cNvPr id="4" name="Content Placeholder 3"/>
          <p:cNvSpPr>
            <a:spLocks noGrp="1"/>
          </p:cNvSpPr>
          <p:nvPr>
            <p:ph sz="half" idx="2"/>
          </p:nvPr>
        </p:nvSpPr>
        <p:spPr/>
        <p:txBody>
          <a:bodyPr/>
          <a:lstStyle/>
          <a:p>
            <a:r>
              <a:rPr lang="en-US" dirty="0" err="1" smtClean="0"/>
              <a:t>Nvivo</a:t>
            </a:r>
            <a:r>
              <a:rPr lang="en-US" dirty="0" smtClean="0"/>
              <a:t> for analysis</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F9A19-3BA9-104E-85C6-FDD88B872C10}" type="slidenum">
              <a:rPr lang="en-US" smtClean="0"/>
              <a:t>3</a:t>
            </a:fld>
            <a:endParaRPr lang="en-US"/>
          </a:p>
        </p:txBody>
      </p:sp>
    </p:spTree>
    <p:extLst>
      <p:ext uri="{BB962C8B-B14F-4D97-AF65-F5344CB8AC3E}">
        <p14:creationId xmlns:p14="http://schemas.microsoft.com/office/powerpoint/2010/main" val="2667680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28 Participants </a:t>
            </a:r>
            <a:endParaRPr lang="en-US" dirty="0"/>
          </a:p>
        </p:txBody>
      </p:sp>
      <p:sp>
        <p:nvSpPr>
          <p:cNvPr id="3" name="Content Placeholder 2"/>
          <p:cNvSpPr>
            <a:spLocks noGrp="1"/>
          </p:cNvSpPr>
          <p:nvPr>
            <p:ph sz="half" idx="1"/>
          </p:nvPr>
        </p:nvSpPr>
        <p:spPr/>
        <p:txBody>
          <a:bodyPr>
            <a:normAutofit fontScale="92500"/>
          </a:bodyPr>
          <a:lstStyle/>
          <a:p>
            <a:pPr marL="114300" indent="0">
              <a:buNone/>
            </a:pPr>
            <a:r>
              <a:rPr lang="en-CA" dirty="0">
                <a:solidFill>
                  <a:srgbClr val="40382D"/>
                </a:solidFill>
              </a:rPr>
              <a:t>Experience as a classroom teacher</a:t>
            </a:r>
            <a:endParaRPr lang="en-US" dirty="0">
              <a:solidFill>
                <a:srgbClr val="40382D"/>
              </a:solidFill>
            </a:endParaRPr>
          </a:p>
          <a:p>
            <a:endParaRPr lang="en-US" dirty="0">
              <a:solidFill>
                <a:srgbClr val="40382D"/>
              </a:solidFill>
            </a:endParaRPr>
          </a:p>
          <a:p>
            <a:r>
              <a:rPr lang="en-CA" dirty="0">
                <a:solidFill>
                  <a:srgbClr val="40382D"/>
                </a:solidFill>
              </a:rPr>
              <a:t>0 years = 1</a:t>
            </a:r>
            <a:endParaRPr lang="en-US" dirty="0">
              <a:solidFill>
                <a:srgbClr val="40382D"/>
              </a:solidFill>
            </a:endParaRPr>
          </a:p>
          <a:p>
            <a:r>
              <a:rPr lang="en-CA" dirty="0">
                <a:solidFill>
                  <a:srgbClr val="40382D"/>
                </a:solidFill>
              </a:rPr>
              <a:t>1-5 years = 3 </a:t>
            </a:r>
            <a:endParaRPr lang="en-US" dirty="0">
              <a:solidFill>
                <a:srgbClr val="40382D"/>
              </a:solidFill>
            </a:endParaRPr>
          </a:p>
          <a:p>
            <a:r>
              <a:rPr lang="en-CA" dirty="0">
                <a:solidFill>
                  <a:srgbClr val="40382D"/>
                </a:solidFill>
              </a:rPr>
              <a:t>6-10 years = 12</a:t>
            </a:r>
            <a:endParaRPr lang="en-US" dirty="0">
              <a:solidFill>
                <a:srgbClr val="40382D"/>
              </a:solidFill>
            </a:endParaRPr>
          </a:p>
          <a:p>
            <a:r>
              <a:rPr lang="en-CA" dirty="0">
                <a:solidFill>
                  <a:srgbClr val="40382D"/>
                </a:solidFill>
              </a:rPr>
              <a:t>11-20 years= 6</a:t>
            </a:r>
            <a:endParaRPr lang="en-US" dirty="0">
              <a:solidFill>
                <a:srgbClr val="40382D"/>
              </a:solidFill>
            </a:endParaRPr>
          </a:p>
          <a:p>
            <a:r>
              <a:rPr lang="en-CA" dirty="0">
                <a:solidFill>
                  <a:srgbClr val="40382D"/>
                </a:solidFill>
              </a:rPr>
              <a:t>21+ years = 6</a:t>
            </a:r>
            <a:endParaRPr lang="en-US" dirty="0">
              <a:solidFill>
                <a:srgbClr val="40382D"/>
              </a:solidFill>
            </a:endParaRPr>
          </a:p>
          <a:p>
            <a:endParaRPr lang="en-US" dirty="0"/>
          </a:p>
        </p:txBody>
      </p:sp>
      <p:sp>
        <p:nvSpPr>
          <p:cNvPr id="4" name="Content Placeholder 3"/>
          <p:cNvSpPr>
            <a:spLocks noGrp="1"/>
          </p:cNvSpPr>
          <p:nvPr>
            <p:ph sz="half" idx="2"/>
          </p:nvPr>
        </p:nvSpPr>
        <p:spPr/>
        <p:txBody>
          <a:bodyPr>
            <a:normAutofit fontScale="92500"/>
          </a:bodyPr>
          <a:lstStyle/>
          <a:p>
            <a:pPr marL="114300" indent="0">
              <a:buNone/>
            </a:pPr>
            <a:r>
              <a:rPr lang="en-CA" dirty="0">
                <a:solidFill>
                  <a:schemeClr val="accent1">
                    <a:lumMod val="75000"/>
                  </a:schemeClr>
                </a:solidFill>
              </a:rPr>
              <a:t>Rank at the University</a:t>
            </a:r>
            <a:endParaRPr lang="en-US" dirty="0">
              <a:solidFill>
                <a:schemeClr val="accent1">
                  <a:lumMod val="75000"/>
                </a:schemeClr>
              </a:solidFill>
            </a:endParaRPr>
          </a:p>
          <a:p>
            <a:endParaRPr lang="en-CA" dirty="0" smtClean="0">
              <a:solidFill>
                <a:schemeClr val="accent1">
                  <a:lumMod val="75000"/>
                </a:schemeClr>
              </a:solidFill>
            </a:endParaRPr>
          </a:p>
          <a:p>
            <a:r>
              <a:rPr lang="en-CA" dirty="0" smtClean="0">
                <a:solidFill>
                  <a:schemeClr val="accent1">
                    <a:lumMod val="75000"/>
                  </a:schemeClr>
                </a:solidFill>
              </a:rPr>
              <a:t>Assistant </a:t>
            </a:r>
            <a:r>
              <a:rPr lang="en-CA" dirty="0">
                <a:solidFill>
                  <a:schemeClr val="accent1">
                    <a:lumMod val="75000"/>
                  </a:schemeClr>
                </a:solidFill>
              </a:rPr>
              <a:t>Professor (</a:t>
            </a:r>
            <a:r>
              <a:rPr lang="en-CA" dirty="0" smtClean="0">
                <a:solidFill>
                  <a:schemeClr val="accent1">
                    <a:lumMod val="75000"/>
                  </a:schemeClr>
                </a:solidFill>
              </a:rPr>
              <a:t>Lecturer) </a:t>
            </a:r>
            <a:r>
              <a:rPr lang="en-CA" dirty="0">
                <a:solidFill>
                  <a:schemeClr val="accent1">
                    <a:lumMod val="75000"/>
                  </a:schemeClr>
                </a:solidFill>
              </a:rPr>
              <a:t>= 6</a:t>
            </a:r>
            <a:endParaRPr lang="en-US" dirty="0">
              <a:solidFill>
                <a:schemeClr val="accent1">
                  <a:lumMod val="75000"/>
                </a:schemeClr>
              </a:solidFill>
            </a:endParaRPr>
          </a:p>
          <a:p>
            <a:r>
              <a:rPr lang="en-CA" dirty="0">
                <a:solidFill>
                  <a:schemeClr val="accent1">
                    <a:lumMod val="75000"/>
                  </a:schemeClr>
                </a:solidFill>
              </a:rPr>
              <a:t>Associate Professor =5</a:t>
            </a:r>
            <a:endParaRPr lang="en-US" dirty="0">
              <a:solidFill>
                <a:schemeClr val="accent1">
                  <a:lumMod val="75000"/>
                </a:schemeClr>
              </a:solidFill>
            </a:endParaRPr>
          </a:p>
          <a:p>
            <a:r>
              <a:rPr lang="en-CA" dirty="0">
                <a:solidFill>
                  <a:schemeClr val="accent1">
                    <a:lumMod val="75000"/>
                  </a:schemeClr>
                </a:solidFill>
              </a:rPr>
              <a:t>Senior Lecturer = 7</a:t>
            </a:r>
            <a:endParaRPr lang="en-US" dirty="0">
              <a:solidFill>
                <a:schemeClr val="accent1">
                  <a:lumMod val="75000"/>
                </a:schemeClr>
              </a:solidFill>
            </a:endParaRPr>
          </a:p>
          <a:p>
            <a:r>
              <a:rPr lang="en-CA" dirty="0">
                <a:solidFill>
                  <a:schemeClr val="accent1">
                    <a:lumMod val="75000"/>
                  </a:schemeClr>
                </a:solidFill>
              </a:rPr>
              <a:t>Full Professor = 5</a:t>
            </a:r>
            <a:endParaRPr lang="en-US" dirty="0">
              <a:solidFill>
                <a:schemeClr val="accent1">
                  <a:lumMod val="75000"/>
                </a:schemeClr>
              </a:solidFill>
            </a:endParaRPr>
          </a:p>
          <a:p>
            <a:r>
              <a:rPr lang="en-CA" dirty="0">
                <a:solidFill>
                  <a:schemeClr val="accent1">
                    <a:lumMod val="75000"/>
                  </a:schemeClr>
                </a:solidFill>
              </a:rPr>
              <a:t>Other =1</a:t>
            </a:r>
            <a:endParaRPr lang="en-US" dirty="0">
              <a:solidFill>
                <a:schemeClr val="accent1">
                  <a:lumMod val="75000"/>
                </a:schemeClr>
              </a:solidFill>
            </a:endParaRPr>
          </a:p>
          <a:p>
            <a:r>
              <a:rPr lang="en-CA" dirty="0">
                <a:solidFill>
                  <a:schemeClr val="accent1">
                    <a:lumMod val="75000"/>
                  </a:schemeClr>
                </a:solidFill>
              </a:rPr>
              <a:t>Contract = 4 </a:t>
            </a:r>
            <a:endParaRPr lang="en-US" dirty="0">
              <a:solidFill>
                <a:schemeClr val="accent1">
                  <a:lumMod val="75000"/>
                </a:schemeClr>
              </a:solidFill>
            </a:endParaRPr>
          </a:p>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F9A19-3BA9-104E-85C6-FDD88B872C10}" type="slidenum">
              <a:rPr lang="en-US" smtClean="0"/>
              <a:t>4</a:t>
            </a:fld>
            <a:endParaRPr lang="en-US"/>
          </a:p>
        </p:txBody>
      </p:sp>
    </p:spTree>
    <p:extLst>
      <p:ext uri="{BB962C8B-B14F-4D97-AF65-F5344CB8AC3E}">
        <p14:creationId xmlns:p14="http://schemas.microsoft.com/office/powerpoint/2010/main" val="245474633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i="1" dirty="0"/>
              <a:t>Drawing on </a:t>
            </a:r>
            <a:r>
              <a:rPr lang="en-CA" b="1" i="1" dirty="0" smtClean="0"/>
              <a:t>Classroom</a:t>
            </a:r>
            <a:br>
              <a:rPr lang="en-CA" b="1" i="1" dirty="0" smtClean="0"/>
            </a:br>
            <a:r>
              <a:rPr lang="en-CA" b="1" i="1" dirty="0" smtClean="0"/>
              <a:t> Teacher </a:t>
            </a:r>
            <a:r>
              <a:rPr lang="en-CA" b="1" i="1" dirty="0"/>
              <a:t>experiences</a:t>
            </a:r>
            <a:r>
              <a:rPr lang="en-CA" dirty="0"/>
              <a:t> </a:t>
            </a:r>
            <a:endParaRPr lang="en-US" dirty="0"/>
          </a:p>
        </p:txBody>
      </p:sp>
      <p:sp>
        <p:nvSpPr>
          <p:cNvPr id="3" name="Content Placeholder 2"/>
          <p:cNvSpPr>
            <a:spLocks noGrp="1"/>
          </p:cNvSpPr>
          <p:nvPr>
            <p:ph sz="half" idx="1"/>
          </p:nvPr>
        </p:nvSpPr>
        <p:spPr/>
        <p:txBody>
          <a:bodyPr>
            <a:normAutofit/>
          </a:bodyPr>
          <a:lstStyle/>
          <a:p>
            <a:pPr marL="114300" indent="0">
              <a:buNone/>
            </a:pPr>
            <a:endParaRPr lang="en-US" dirty="0" smtClean="0">
              <a:solidFill>
                <a:srgbClr val="3366FF"/>
              </a:solidFill>
            </a:endParaRPr>
          </a:p>
          <a:p>
            <a:pPr marL="114300" indent="0">
              <a:buNone/>
            </a:pPr>
            <a:endParaRPr lang="en-US" dirty="0">
              <a:solidFill>
                <a:srgbClr val="3366FF"/>
              </a:solidFill>
            </a:endParaRPr>
          </a:p>
          <a:p>
            <a:pPr marL="114300" indent="0">
              <a:buNone/>
            </a:pPr>
            <a:r>
              <a:rPr lang="en-US" dirty="0" smtClean="0">
                <a:solidFill>
                  <a:srgbClr val="636042"/>
                </a:solidFill>
              </a:rPr>
              <a:t>More than </a:t>
            </a:r>
          </a:p>
          <a:p>
            <a:pPr marL="114300" indent="0">
              <a:buNone/>
            </a:pPr>
            <a:r>
              <a:rPr lang="en-US" dirty="0" smtClean="0">
                <a:solidFill>
                  <a:srgbClr val="636042"/>
                </a:solidFill>
              </a:rPr>
              <a:t>telling stories </a:t>
            </a:r>
            <a:endParaRPr lang="en-US" dirty="0">
              <a:solidFill>
                <a:srgbClr val="636042"/>
              </a:solidFill>
            </a:endParaRPr>
          </a:p>
        </p:txBody>
      </p:sp>
      <p:sp>
        <p:nvSpPr>
          <p:cNvPr id="4" name="Content Placeholder 3"/>
          <p:cNvSpPr>
            <a:spLocks noGrp="1"/>
          </p:cNvSpPr>
          <p:nvPr>
            <p:ph sz="half" idx="2"/>
          </p:nvPr>
        </p:nvSpPr>
        <p:spPr>
          <a:xfrm>
            <a:off x="4315389" y="1706742"/>
            <a:ext cx="4371410" cy="4407408"/>
          </a:xfrm>
        </p:spPr>
        <p:txBody>
          <a:bodyPr>
            <a:normAutofit/>
          </a:bodyPr>
          <a:lstStyle/>
          <a:p>
            <a:pPr marL="114300" indent="0" algn="ctr">
              <a:buNone/>
            </a:pPr>
            <a:r>
              <a:rPr lang="en-US" dirty="0" smtClean="0">
                <a:solidFill>
                  <a:schemeClr val="tx2">
                    <a:lumMod val="75000"/>
                  </a:schemeClr>
                </a:solidFill>
              </a:rPr>
              <a:t>Continuity of Priorities</a:t>
            </a:r>
          </a:p>
          <a:p>
            <a:r>
              <a:rPr lang="en-CA" dirty="0" smtClean="0">
                <a:solidFill>
                  <a:schemeClr val="tx2">
                    <a:lumMod val="75000"/>
                  </a:schemeClr>
                </a:solidFill>
              </a:rPr>
              <a:t> underserved communities </a:t>
            </a:r>
          </a:p>
          <a:p>
            <a:r>
              <a:rPr lang="en-CA" dirty="0" smtClean="0">
                <a:solidFill>
                  <a:schemeClr val="tx2">
                    <a:lumMod val="75000"/>
                  </a:schemeClr>
                </a:solidFill>
              </a:rPr>
              <a:t>subject </a:t>
            </a:r>
            <a:r>
              <a:rPr lang="en-CA" dirty="0">
                <a:solidFill>
                  <a:schemeClr val="tx2">
                    <a:lumMod val="75000"/>
                  </a:schemeClr>
                </a:solidFill>
              </a:rPr>
              <a:t>organizations</a:t>
            </a:r>
            <a:endParaRPr lang="en-US" dirty="0">
              <a:solidFill>
                <a:schemeClr val="tx2">
                  <a:lumMod val="75000"/>
                </a:schemeClr>
              </a:solidFill>
            </a:endParaRPr>
          </a:p>
          <a:p>
            <a:pPr lvl="0"/>
            <a:r>
              <a:rPr lang="en-CA" dirty="0" smtClean="0">
                <a:solidFill>
                  <a:schemeClr val="tx2">
                    <a:lumMod val="75000"/>
                  </a:schemeClr>
                </a:solidFill>
              </a:rPr>
              <a:t>marginalized youth </a:t>
            </a:r>
            <a:endParaRPr lang="en-US" dirty="0">
              <a:solidFill>
                <a:schemeClr val="tx2">
                  <a:lumMod val="75000"/>
                </a:schemeClr>
              </a:solidFill>
            </a:endParaRPr>
          </a:p>
          <a:p>
            <a:pPr lvl="0"/>
            <a:r>
              <a:rPr lang="en-CA" dirty="0" smtClean="0">
                <a:solidFill>
                  <a:schemeClr val="tx2">
                    <a:lumMod val="75000"/>
                  </a:schemeClr>
                </a:solidFill>
              </a:rPr>
              <a:t>teacher activism</a:t>
            </a:r>
            <a:endParaRPr lang="en-US" dirty="0">
              <a:solidFill>
                <a:schemeClr val="tx2">
                  <a:lumMod val="75000"/>
                </a:schemeClr>
              </a:solidFill>
            </a:endParaRPr>
          </a:p>
          <a:p>
            <a:pPr lvl="0"/>
            <a:r>
              <a:rPr lang="en-CA" dirty="0" smtClean="0">
                <a:solidFill>
                  <a:schemeClr val="tx2">
                    <a:lumMod val="75000"/>
                  </a:schemeClr>
                </a:solidFill>
              </a:rPr>
              <a:t>teacher </a:t>
            </a:r>
            <a:r>
              <a:rPr lang="en-CA" dirty="0">
                <a:solidFill>
                  <a:schemeClr val="tx2">
                    <a:lumMod val="75000"/>
                  </a:schemeClr>
                </a:solidFill>
              </a:rPr>
              <a:t>inquiry </a:t>
            </a:r>
            <a:r>
              <a:rPr lang="en-CA" dirty="0" smtClean="0">
                <a:solidFill>
                  <a:schemeClr val="tx2">
                    <a:lumMod val="75000"/>
                  </a:schemeClr>
                </a:solidFill>
              </a:rPr>
              <a:t>groups</a:t>
            </a:r>
            <a:endParaRPr lang="en-US" dirty="0">
              <a:solidFill>
                <a:schemeClr val="tx2">
                  <a:lumMod val="75000"/>
                </a:schemeClr>
              </a:solidFill>
            </a:endParaRP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F9A19-3BA9-104E-85C6-FDD88B872C10}" type="slidenum">
              <a:rPr lang="en-US" smtClean="0"/>
              <a:t>5</a:t>
            </a:fld>
            <a:endParaRPr lang="en-US"/>
          </a:p>
        </p:txBody>
      </p:sp>
    </p:spTree>
    <p:extLst>
      <p:ext uri="{BB962C8B-B14F-4D97-AF65-F5344CB8AC3E}">
        <p14:creationId xmlns:p14="http://schemas.microsoft.com/office/powerpoint/2010/main" val="39360723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dissolv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dissolve">
                                      <p:cBhvr>
                                        <p:cTn id="15" dur="500"/>
                                        <p:tgtEl>
                                          <p:spTgt spid="4">
                                            <p:txEl>
                                              <p:pRg st="0" end="0"/>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dissolve">
                                      <p:cBhvr>
                                        <p:cTn id="18" dur="500"/>
                                        <p:tgtEl>
                                          <p:spTgt spid="4">
                                            <p:txEl>
                                              <p:pRg st="1" end="1"/>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dissolve">
                                      <p:cBhvr>
                                        <p:cTn id="21" dur="500"/>
                                        <p:tgtEl>
                                          <p:spTgt spid="4">
                                            <p:txEl>
                                              <p:pRg st="2" end="2"/>
                                            </p:txEl>
                                          </p:spTgt>
                                        </p:tgtEl>
                                      </p:cBhvr>
                                    </p:animEffect>
                                  </p:childTnLst>
                                </p:cTn>
                              </p:par>
                              <p:par>
                                <p:cTn id="22" presetID="9" presetClass="entr" presetSubtype="0" fill="hold" nodeType="with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dissolve">
                                      <p:cBhvr>
                                        <p:cTn id="24" dur="500"/>
                                        <p:tgtEl>
                                          <p:spTgt spid="4">
                                            <p:txEl>
                                              <p:pRg st="3" end="3"/>
                                            </p:txEl>
                                          </p:spTgt>
                                        </p:tgtEl>
                                      </p:cBhvr>
                                    </p:animEffect>
                                  </p:childTnLst>
                                </p:cTn>
                              </p:par>
                              <p:par>
                                <p:cTn id="25" presetID="9" presetClass="entr" presetSubtype="0" fill="hold"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par>
                                <p:cTn id="28" presetID="9" presetClass="entr" presetSubtype="0" fill="hold" nodeType="withEffect">
                                  <p:stCondLst>
                                    <p:cond delay="0"/>
                                  </p:stCondLst>
                                  <p:childTnLst>
                                    <p:set>
                                      <p:cBhvr>
                                        <p:cTn id="29" dur="1" fill="hold">
                                          <p:stCondLst>
                                            <p:cond delay="0"/>
                                          </p:stCondLst>
                                        </p:cTn>
                                        <p:tgtEl>
                                          <p:spTgt spid="4">
                                            <p:txEl>
                                              <p:pRg st="5" end="5"/>
                                            </p:txEl>
                                          </p:spTgt>
                                        </p:tgtEl>
                                        <p:attrNameLst>
                                          <p:attrName>style.visibility</p:attrName>
                                        </p:attrNameLst>
                                      </p:cBhvr>
                                      <p:to>
                                        <p:strVal val="visible"/>
                                      </p:to>
                                    </p:set>
                                    <p:animEffect transition="in" filter="dissolve">
                                      <p:cBhvr>
                                        <p:cTn id="30"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CF9A19-3BA9-104E-85C6-FDD88B872C10}" type="slidenum">
              <a:rPr lang="en-US" smtClean="0"/>
              <a:t>6</a:t>
            </a:fld>
            <a:endParaRPr lang="en-US"/>
          </a:p>
        </p:txBody>
      </p:sp>
      <p:sp>
        <p:nvSpPr>
          <p:cNvPr id="2" name="Title 1"/>
          <p:cNvSpPr>
            <a:spLocks noGrp="1"/>
          </p:cNvSpPr>
          <p:nvPr>
            <p:ph type="title"/>
          </p:nvPr>
        </p:nvSpPr>
        <p:spPr>
          <a:xfrm>
            <a:off x="736456" y="2253001"/>
            <a:ext cx="7696200" cy="2171075"/>
          </a:xfrm>
        </p:spPr>
        <p:txBody>
          <a:bodyPr/>
          <a:lstStyle/>
          <a:p>
            <a:r>
              <a:rPr lang="en-CA" b="1" dirty="0" err="1" smtClean="0"/>
              <a:t>Ed’l</a:t>
            </a:r>
            <a:r>
              <a:rPr lang="en-CA" b="1" dirty="0" smtClean="0"/>
              <a:t> </a:t>
            </a:r>
            <a:r>
              <a:rPr lang="en-CA" b="1" dirty="0"/>
              <a:t>Background </a:t>
            </a:r>
            <a:r>
              <a:rPr lang="en-CA" b="1" dirty="0" smtClean="0"/>
              <a:t>+ </a:t>
            </a:r>
            <a:r>
              <a:rPr lang="en-CA" b="1" dirty="0"/>
              <a:t>Research Activities </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7304397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847668" y="685800"/>
            <a:ext cx="3610532" cy="5257802"/>
          </a:xfrm>
        </p:spPr>
        <p:txBody>
          <a:bodyPr/>
          <a:lstStyle/>
          <a:p>
            <a:endParaRPr lang="en-CA" dirty="0" smtClean="0"/>
          </a:p>
          <a:p>
            <a:endParaRPr lang="en-CA" dirty="0" smtClean="0"/>
          </a:p>
          <a:p>
            <a:r>
              <a:rPr lang="en-CA" dirty="0" smtClean="0"/>
              <a:t>Yes </a:t>
            </a:r>
            <a:r>
              <a:rPr lang="en-CA" dirty="0"/>
              <a:t>– </a:t>
            </a:r>
            <a:r>
              <a:rPr lang="en-CA" dirty="0" smtClean="0"/>
              <a:t>6</a:t>
            </a:r>
          </a:p>
          <a:p>
            <a:endParaRPr lang="en-US" dirty="0"/>
          </a:p>
          <a:p>
            <a:r>
              <a:rPr lang="en-CA" dirty="0"/>
              <a:t>No – 22</a:t>
            </a:r>
            <a:endParaRPr lang="en-US" dirty="0"/>
          </a:p>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F9A19-3BA9-104E-85C6-FDD88B872C10}" type="slidenum">
              <a:rPr lang="en-US" smtClean="0"/>
              <a:t>7</a:t>
            </a:fld>
            <a:endParaRPr lang="en-US"/>
          </a:p>
        </p:txBody>
      </p:sp>
      <p:sp>
        <p:nvSpPr>
          <p:cNvPr id="3" name="Text Placeholder 2"/>
          <p:cNvSpPr>
            <a:spLocks noGrp="1"/>
          </p:cNvSpPr>
          <p:nvPr>
            <p:ph type="body" sz="half" idx="2"/>
          </p:nvPr>
        </p:nvSpPr>
        <p:spPr>
          <a:xfrm>
            <a:off x="769000" y="4560620"/>
            <a:ext cx="2298634" cy="163779"/>
          </a:xfrm>
        </p:spPr>
        <p:txBody>
          <a:bodyPr>
            <a:normAutofit fontScale="32500" lnSpcReduction="20000"/>
          </a:bodyPr>
          <a:lstStyle/>
          <a:p>
            <a:endParaRPr lang="en-US" dirty="0"/>
          </a:p>
        </p:txBody>
      </p:sp>
      <p:sp>
        <p:nvSpPr>
          <p:cNvPr id="4" name="Title 3"/>
          <p:cNvSpPr>
            <a:spLocks noGrp="1"/>
          </p:cNvSpPr>
          <p:nvPr>
            <p:ph type="title"/>
          </p:nvPr>
        </p:nvSpPr>
        <p:spPr>
          <a:xfrm>
            <a:off x="546215" y="1474693"/>
            <a:ext cx="3584227" cy="3249706"/>
          </a:xfrm>
        </p:spPr>
        <p:txBody>
          <a:bodyPr>
            <a:normAutofit fontScale="90000"/>
          </a:bodyPr>
          <a:lstStyle/>
          <a:p>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
            </a:r>
            <a:br>
              <a:rPr lang="en-US" dirty="0" smtClean="0"/>
            </a:br>
            <a:r>
              <a:rPr lang="en-US" dirty="0" smtClean="0"/>
              <a:t/>
            </a:r>
            <a:br>
              <a:rPr lang="en-US" dirty="0" smtClean="0"/>
            </a:br>
            <a:r>
              <a:rPr lang="en-US" dirty="0"/>
              <a:t/>
            </a:r>
            <a:br>
              <a:rPr lang="en-US" dirty="0"/>
            </a:br>
            <a:r>
              <a:rPr lang="en-US" dirty="0" smtClean="0"/>
              <a:t/>
            </a:r>
            <a:br>
              <a:rPr lang="en-US" dirty="0" smtClean="0"/>
            </a:br>
            <a:r>
              <a:rPr lang="en-US" dirty="0" smtClean="0"/>
              <a:t/>
            </a:r>
            <a:br>
              <a:rPr lang="en-US" dirty="0" smtClean="0"/>
            </a:br>
            <a:r>
              <a:rPr lang="en-US" dirty="0"/>
              <a:t/>
            </a:r>
            <a:br>
              <a:rPr lang="en-US" dirty="0"/>
            </a:br>
            <a:r>
              <a:rPr lang="en-CA" sz="3100" dirty="0" smtClean="0"/>
              <a:t>During Your  undergrad </a:t>
            </a:r>
            <a:br>
              <a:rPr lang="en-CA" sz="3100" dirty="0" smtClean="0"/>
            </a:br>
            <a:r>
              <a:rPr lang="en-CA" sz="3100" dirty="0" smtClean="0"/>
              <a:t> Did you </a:t>
            </a:r>
            <a:br>
              <a:rPr lang="en-CA" sz="3100" dirty="0" smtClean="0"/>
            </a:br>
            <a:r>
              <a:rPr lang="en-CA" sz="3100" dirty="0" smtClean="0"/>
              <a:t>plan </a:t>
            </a:r>
            <a:r>
              <a:rPr lang="en-CA" sz="3100" dirty="0"/>
              <a:t>T</a:t>
            </a:r>
            <a:r>
              <a:rPr lang="en-CA" sz="3100" dirty="0" smtClean="0"/>
              <a:t>o </a:t>
            </a:r>
            <a:r>
              <a:rPr lang="en-CA" sz="3100" dirty="0"/>
              <a:t>do </a:t>
            </a:r>
            <a:r>
              <a:rPr lang="en-CA" sz="3100" dirty="0" smtClean="0"/>
              <a:t/>
            </a:r>
            <a:br>
              <a:rPr lang="en-CA" sz="3100" dirty="0" smtClean="0"/>
            </a:br>
            <a:r>
              <a:rPr lang="en-CA" sz="3100" dirty="0" smtClean="0"/>
              <a:t>a PhD</a:t>
            </a:r>
            <a:r>
              <a:rPr lang="en-CA" sz="3100" dirty="0"/>
              <a:t>? </a:t>
            </a:r>
            <a:r>
              <a:rPr lang="en-US" sz="3100" dirty="0"/>
              <a:t/>
            </a:r>
            <a:br>
              <a:rPr lang="en-US" sz="3100" dirty="0"/>
            </a:br>
            <a:endParaRPr lang="en-US" sz="3100" dirty="0"/>
          </a:p>
        </p:txBody>
      </p:sp>
    </p:spTree>
    <p:extLst>
      <p:ext uri="{BB962C8B-B14F-4D97-AF65-F5344CB8AC3E}">
        <p14:creationId xmlns:p14="http://schemas.microsoft.com/office/powerpoint/2010/main" val="22546225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dissolve">
                                      <p:cBhvr>
                                        <p:cTn id="7" dur="500"/>
                                        <p:tgtEl>
                                          <p:spTgt spid="2">
                                            <p:txEl>
                                              <p:pRg st="2" end="2"/>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2">
                                            <p:txEl>
                                              <p:pRg st="4" end="4"/>
                                            </p:txEl>
                                          </p:spTgt>
                                        </p:tgtEl>
                                        <p:attrNameLst>
                                          <p:attrName>style.visibility</p:attrName>
                                        </p:attrNameLst>
                                      </p:cBhvr>
                                      <p:to>
                                        <p:strVal val="visible"/>
                                      </p:to>
                                    </p:set>
                                    <p:animEffect transition="in" filter="dissolve">
                                      <p:cBhvr>
                                        <p:cTn id="10"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Doctoral Research </a:t>
            </a:r>
            <a:endParaRPr lang="en-US" dirty="0"/>
          </a:p>
        </p:txBody>
      </p:sp>
      <p:sp>
        <p:nvSpPr>
          <p:cNvPr id="3" name="Content Placeholder 2"/>
          <p:cNvSpPr>
            <a:spLocks noGrp="1"/>
          </p:cNvSpPr>
          <p:nvPr>
            <p:ph idx="1"/>
          </p:nvPr>
        </p:nvSpPr>
        <p:spPr/>
        <p:txBody>
          <a:bodyPr>
            <a:normAutofit/>
          </a:bodyPr>
          <a:lstStyle/>
          <a:p>
            <a:r>
              <a:rPr lang="en-CA" sz="2800" dirty="0"/>
              <a:t>17 </a:t>
            </a:r>
            <a:r>
              <a:rPr lang="en-CA" sz="2800" dirty="0" smtClean="0"/>
              <a:t>on children</a:t>
            </a:r>
          </a:p>
          <a:p>
            <a:r>
              <a:rPr lang="en-CA" sz="2800" dirty="0" smtClean="0"/>
              <a:t>5 on </a:t>
            </a:r>
            <a:r>
              <a:rPr lang="en-CA" sz="2800" dirty="0"/>
              <a:t>student teachers </a:t>
            </a:r>
            <a:r>
              <a:rPr lang="en-CA" sz="2800" dirty="0" smtClean="0"/>
              <a:t> </a:t>
            </a:r>
          </a:p>
          <a:p>
            <a:r>
              <a:rPr lang="en-CA" sz="2800" dirty="0" smtClean="0"/>
              <a:t>3 at </a:t>
            </a:r>
            <a:r>
              <a:rPr lang="en-CA" sz="2800" dirty="0"/>
              <a:t>the </a:t>
            </a:r>
            <a:r>
              <a:rPr lang="en-CA" sz="2800" dirty="0" err="1"/>
              <a:t>inservice</a:t>
            </a:r>
            <a:r>
              <a:rPr lang="en-CA" sz="2800" dirty="0"/>
              <a:t> </a:t>
            </a:r>
            <a:r>
              <a:rPr lang="en-CA" sz="2800" dirty="0" smtClean="0"/>
              <a:t>level </a:t>
            </a:r>
          </a:p>
          <a:p>
            <a:r>
              <a:rPr lang="en-CA" sz="2800" dirty="0" smtClean="0"/>
              <a:t>3 on </a:t>
            </a:r>
            <a:r>
              <a:rPr lang="en-CA" sz="2800" dirty="0"/>
              <a:t>something rather different </a:t>
            </a:r>
            <a:endParaRPr lang="en-CA" sz="2800" dirty="0" smtClean="0"/>
          </a:p>
          <a:p>
            <a:r>
              <a:rPr lang="en-CA" sz="2800" dirty="0" smtClean="0"/>
              <a:t>8 did </a:t>
            </a:r>
            <a:r>
              <a:rPr lang="en-CA" sz="2800" dirty="0"/>
              <a:t>their doctoral research in their own </a:t>
            </a:r>
            <a:r>
              <a:rPr lang="en-CA" sz="2800" dirty="0" smtClean="0"/>
              <a:t>classroom</a:t>
            </a:r>
            <a:endParaRPr lang="en-US" sz="28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CF9A19-3BA9-104E-85C6-FDD88B872C10}" type="slidenum">
              <a:rPr lang="en-US" smtClean="0"/>
              <a:t>8</a:t>
            </a:fld>
            <a:endParaRPr lang="en-US"/>
          </a:p>
        </p:txBody>
      </p:sp>
    </p:spTree>
    <p:extLst>
      <p:ext uri="{BB962C8B-B14F-4D97-AF65-F5344CB8AC3E}">
        <p14:creationId xmlns:p14="http://schemas.microsoft.com/office/powerpoint/2010/main" val="252061369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7730" y="1324487"/>
            <a:ext cx="8602904" cy="5693866"/>
          </a:xfrm>
          <a:prstGeom prst="rect">
            <a:avLst/>
          </a:prstGeom>
        </p:spPr>
        <p:txBody>
          <a:bodyPr wrap="square">
            <a:spAutoFit/>
          </a:bodyPr>
          <a:lstStyle/>
          <a:p>
            <a:pPr>
              <a:lnSpc>
                <a:spcPct val="150000"/>
              </a:lnSpc>
            </a:pPr>
            <a:r>
              <a:rPr lang="en-CA" sz="2800" dirty="0">
                <a:solidFill>
                  <a:schemeClr val="tx2"/>
                </a:solidFill>
              </a:rPr>
              <a:t>Although </a:t>
            </a:r>
            <a:r>
              <a:rPr lang="en-CA" sz="2800" dirty="0" smtClean="0">
                <a:solidFill>
                  <a:schemeClr val="tx2"/>
                </a:solidFill>
              </a:rPr>
              <a:t>current </a:t>
            </a:r>
            <a:r>
              <a:rPr lang="en-CA" sz="2800" dirty="0">
                <a:solidFill>
                  <a:schemeClr val="tx2"/>
                </a:solidFill>
              </a:rPr>
              <a:t>research </a:t>
            </a:r>
            <a:r>
              <a:rPr lang="en-CA" sz="2800" dirty="0" smtClean="0">
                <a:solidFill>
                  <a:schemeClr val="tx2"/>
                </a:solidFill>
              </a:rPr>
              <a:t>broader </a:t>
            </a:r>
            <a:r>
              <a:rPr lang="en-CA" sz="2800" dirty="0">
                <a:solidFill>
                  <a:schemeClr val="tx2"/>
                </a:solidFill>
              </a:rPr>
              <a:t>in scope, for most </a:t>
            </a:r>
            <a:r>
              <a:rPr lang="en-CA" sz="2800" dirty="0" smtClean="0">
                <a:solidFill>
                  <a:schemeClr val="tx2"/>
                </a:solidFill>
              </a:rPr>
              <a:t>a </a:t>
            </a:r>
            <a:r>
              <a:rPr lang="en-CA" sz="2800" dirty="0">
                <a:solidFill>
                  <a:schemeClr val="tx2"/>
                </a:solidFill>
              </a:rPr>
              <a:t>direct link with their doctoral research; </a:t>
            </a:r>
            <a:r>
              <a:rPr lang="en-CA" sz="2800" dirty="0" smtClean="0">
                <a:solidFill>
                  <a:schemeClr val="tx2"/>
                </a:solidFill>
              </a:rPr>
              <a:t>e.g., doctoral </a:t>
            </a:r>
            <a:r>
              <a:rPr lang="en-CA" sz="2800" dirty="0">
                <a:solidFill>
                  <a:schemeClr val="tx2"/>
                </a:solidFill>
              </a:rPr>
              <a:t>research on adolescent writing, current research on use of technology for adolescent writing. </a:t>
            </a:r>
            <a:endParaRPr lang="en-CA" sz="2800" dirty="0" smtClean="0">
              <a:solidFill>
                <a:schemeClr val="tx2"/>
              </a:solidFill>
            </a:endParaRPr>
          </a:p>
          <a:p>
            <a:pPr>
              <a:lnSpc>
                <a:spcPct val="150000"/>
              </a:lnSpc>
            </a:pPr>
            <a:endParaRPr lang="en-CA" sz="2800" dirty="0"/>
          </a:p>
          <a:p>
            <a:endParaRPr lang="en-CA" sz="2800" dirty="0" smtClean="0"/>
          </a:p>
          <a:p>
            <a:endParaRPr lang="en-CA" sz="2800" dirty="0"/>
          </a:p>
          <a:p>
            <a:endParaRPr lang="en-CA" sz="2800" dirty="0" smtClean="0"/>
          </a:p>
          <a:p>
            <a:endParaRPr lang="en-US" sz="2800"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CF9A19-3BA9-104E-85C6-FDD88B872C10}" type="slidenum">
              <a:rPr lang="en-US" smtClean="0"/>
              <a:t>9</a:t>
            </a:fld>
            <a:endParaRPr lang="en-US"/>
          </a:p>
        </p:txBody>
      </p:sp>
    </p:spTree>
    <p:extLst>
      <p:ext uri="{BB962C8B-B14F-4D97-AF65-F5344CB8AC3E}">
        <p14:creationId xmlns:p14="http://schemas.microsoft.com/office/powerpoint/2010/main" val="92257633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en-CA" dirty="0" smtClean="0"/>
          </a:p>
          <a:p>
            <a:r>
              <a:rPr lang="en-CA" dirty="0" smtClean="0"/>
              <a:t>caring </a:t>
            </a:r>
          </a:p>
          <a:p>
            <a:r>
              <a:rPr lang="en-CA" dirty="0" smtClean="0"/>
              <a:t>listener</a:t>
            </a:r>
          </a:p>
          <a:p>
            <a:r>
              <a:rPr lang="en-CA" dirty="0" smtClean="0"/>
              <a:t>reflective </a:t>
            </a:r>
          </a:p>
          <a:p>
            <a:r>
              <a:rPr lang="en-CA" dirty="0" smtClean="0"/>
              <a:t>team player</a:t>
            </a:r>
          </a:p>
          <a:p>
            <a:r>
              <a:rPr lang="en-CA" dirty="0"/>
              <a:t>c</a:t>
            </a:r>
            <a:r>
              <a:rPr lang="en-CA" dirty="0" smtClean="0"/>
              <a:t>ompassionate</a:t>
            </a:r>
          </a:p>
          <a:p>
            <a:r>
              <a:rPr lang="en-CA" dirty="0" smtClean="0"/>
              <a:t>flexible </a:t>
            </a:r>
            <a:endParaRPr lang="en-US" dirty="0"/>
          </a:p>
          <a:p>
            <a:endParaRPr lang="en-US" dirty="0"/>
          </a:p>
        </p:txBody>
      </p:sp>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lstStyle/>
          <a:p>
            <a:fld id="{F7CF9A19-3BA9-104E-85C6-FDD88B872C10}" type="slidenum">
              <a:rPr lang="en-US" smtClean="0"/>
              <a:t>10</a:t>
            </a:fld>
            <a:endParaRPr lang="en-US"/>
          </a:p>
        </p:txBody>
      </p:sp>
      <p:sp>
        <p:nvSpPr>
          <p:cNvPr id="6" name="Text Placeholder 5"/>
          <p:cNvSpPr>
            <a:spLocks noGrp="1"/>
          </p:cNvSpPr>
          <p:nvPr>
            <p:ph type="body" sz="half" idx="2"/>
          </p:nvPr>
        </p:nvSpPr>
        <p:spPr>
          <a:xfrm>
            <a:off x="769000" y="4369456"/>
            <a:ext cx="2298634" cy="354943"/>
          </a:xfrm>
        </p:spPr>
        <p:txBody>
          <a:bodyPr>
            <a:normAutofit/>
          </a:bodyPr>
          <a:lstStyle/>
          <a:p>
            <a:endParaRPr lang="en-US" dirty="0"/>
          </a:p>
        </p:txBody>
      </p:sp>
      <p:sp>
        <p:nvSpPr>
          <p:cNvPr id="4" name="Title 3"/>
          <p:cNvSpPr>
            <a:spLocks noGrp="1"/>
          </p:cNvSpPr>
          <p:nvPr>
            <p:ph type="title"/>
          </p:nvPr>
        </p:nvSpPr>
        <p:spPr>
          <a:xfrm>
            <a:off x="669114" y="1734312"/>
            <a:ext cx="2398519" cy="2198200"/>
          </a:xfrm>
        </p:spPr>
        <p:txBody>
          <a:bodyPr>
            <a:noAutofit/>
          </a:bodyPr>
          <a:lstStyle/>
          <a:p>
            <a:r>
              <a:rPr lang="en-US" sz="3200" dirty="0" smtClean="0"/>
              <a:t>Qualities of an Effective LTE</a:t>
            </a:r>
            <a:endParaRPr lang="en-US" sz="3200" dirty="0"/>
          </a:p>
        </p:txBody>
      </p:sp>
    </p:spTree>
    <p:extLst>
      <p:ext uri="{BB962C8B-B14F-4D97-AF65-F5344CB8AC3E}">
        <p14:creationId xmlns:p14="http://schemas.microsoft.com/office/powerpoint/2010/main" val="29381906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dissolve">
                                      <p:cBhvr>
                                        <p:cTn id="7" dur="500"/>
                                        <p:tgtEl>
                                          <p:spTgt spid="5">
                                            <p:txEl>
                                              <p:pRg st="1" end="1"/>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dissolve">
                                      <p:cBhvr>
                                        <p:cTn id="10" dur="500"/>
                                        <p:tgtEl>
                                          <p:spTgt spid="5">
                                            <p:txEl>
                                              <p:pRg st="2" end="2"/>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Effect transition="in" filter="dissolve">
                                      <p:cBhvr>
                                        <p:cTn id="13" dur="500"/>
                                        <p:tgtEl>
                                          <p:spTgt spid="5">
                                            <p:txEl>
                                              <p:pRg st="3" end="3"/>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5">
                                            <p:txEl>
                                              <p:pRg st="4" end="4"/>
                                            </p:txEl>
                                          </p:spTgt>
                                        </p:tgtEl>
                                        <p:attrNameLst>
                                          <p:attrName>style.visibility</p:attrName>
                                        </p:attrNameLst>
                                      </p:cBhvr>
                                      <p:to>
                                        <p:strVal val="visible"/>
                                      </p:to>
                                    </p:set>
                                    <p:animEffect transition="in" filter="dissolve">
                                      <p:cBhvr>
                                        <p:cTn id="16" dur="500"/>
                                        <p:tgtEl>
                                          <p:spTgt spid="5">
                                            <p:txEl>
                                              <p:pRg st="4" end="4"/>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Effect transition="in" filter="dissolve">
                                      <p:cBhvr>
                                        <p:cTn id="19" dur="500"/>
                                        <p:tgtEl>
                                          <p:spTgt spid="5">
                                            <p:txEl>
                                              <p:pRg st="5" end="5"/>
                                            </p:txEl>
                                          </p:spTgt>
                                        </p:tgtEl>
                                      </p:cBhvr>
                                    </p:animEffect>
                                  </p:childTnLst>
                                </p:cTn>
                              </p:par>
                              <p:par>
                                <p:cTn id="20" presetID="9" presetClass="entr" presetSubtype="0" fill="hold" nodeType="with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dissolve">
                                      <p:cBhvr>
                                        <p:cTn id="2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
            </a:r>
            <a:br>
              <a:rPr lang="en-CA" dirty="0" smtClean="0"/>
            </a:br>
            <a:r>
              <a:rPr lang="en-CA" dirty="0" smtClean="0"/>
              <a:t>Terms used </a:t>
            </a:r>
            <a:r>
              <a:rPr lang="en-CA" dirty="0"/>
              <a:t>to describe </a:t>
            </a:r>
            <a:r>
              <a:rPr lang="en-CA" dirty="0" smtClean="0"/>
              <a:t>self</a:t>
            </a:r>
            <a:br>
              <a:rPr lang="en-CA" dirty="0" smtClean="0"/>
            </a:br>
            <a:r>
              <a:rPr lang="en-CA" dirty="0" smtClean="0"/>
              <a:t> </a:t>
            </a:r>
            <a:r>
              <a:rPr lang="en-CA" sz="2000" dirty="0"/>
              <a:t>(could select more than one) </a:t>
            </a:r>
            <a:r>
              <a:rPr lang="en-US" dirty="0"/>
              <a:t/>
            </a:r>
            <a:br>
              <a:rPr lang="en-US" dirty="0"/>
            </a:br>
            <a:endParaRPr lang="en-US" dirty="0"/>
          </a:p>
        </p:txBody>
      </p:sp>
      <p:sp>
        <p:nvSpPr>
          <p:cNvPr id="3" name="Content Placeholder 2"/>
          <p:cNvSpPr>
            <a:spLocks noGrp="1"/>
          </p:cNvSpPr>
          <p:nvPr>
            <p:ph idx="1"/>
          </p:nvPr>
        </p:nvSpPr>
        <p:spPr/>
        <p:txBody>
          <a:bodyPr/>
          <a:lstStyle/>
          <a:p>
            <a:pPr marL="114300" indent="0">
              <a:buNone/>
            </a:pPr>
            <a:endParaRPr lang="en-US" dirty="0"/>
          </a:p>
          <a:p>
            <a:r>
              <a:rPr lang="en-CA" sz="2800" dirty="0" smtClean="0"/>
              <a:t>Literacy/English </a:t>
            </a:r>
            <a:r>
              <a:rPr lang="en-CA" sz="2800" dirty="0"/>
              <a:t>professor – 15</a:t>
            </a:r>
            <a:endParaRPr lang="en-US" sz="2800" dirty="0"/>
          </a:p>
          <a:p>
            <a:r>
              <a:rPr lang="en-CA" sz="2800" dirty="0"/>
              <a:t>Teacher Educator – 17</a:t>
            </a:r>
            <a:endParaRPr lang="en-US" sz="2800" dirty="0"/>
          </a:p>
          <a:p>
            <a:r>
              <a:rPr lang="en-CA" sz="2800" dirty="0"/>
              <a:t>Teacher – 14</a:t>
            </a:r>
            <a:endParaRPr lang="en-US" sz="2800" dirty="0"/>
          </a:p>
          <a:p>
            <a:r>
              <a:rPr lang="en-CA" sz="2800" dirty="0"/>
              <a:t>Professor – 3</a:t>
            </a:r>
            <a:endParaRPr lang="en-US" sz="2800" dirty="0"/>
          </a:p>
          <a:p>
            <a:r>
              <a:rPr lang="en-CA" sz="2800" dirty="0"/>
              <a:t>Other - Learn with kids – 1; Lecturer – 2; Teacher trainer – 1; Associate Dean – 1; Researcher -1 </a:t>
            </a:r>
            <a:endParaRPr lang="en-US" sz="2800" dirty="0"/>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CF9A19-3BA9-104E-85C6-FDD88B872C10}" type="slidenum">
              <a:rPr lang="en-US" smtClean="0"/>
              <a:t>11</a:t>
            </a:fld>
            <a:endParaRPr lang="en-US"/>
          </a:p>
        </p:txBody>
      </p:sp>
    </p:spTree>
    <p:extLst>
      <p:ext uri="{BB962C8B-B14F-4D97-AF65-F5344CB8AC3E}">
        <p14:creationId xmlns:p14="http://schemas.microsoft.com/office/powerpoint/2010/main" val="128044523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503954"/>
            <a:ext cx="8260672" cy="1039427"/>
          </a:xfrm>
        </p:spPr>
        <p:txBody>
          <a:bodyPr>
            <a:normAutofit fontScale="90000"/>
          </a:bodyPr>
          <a:lstStyle/>
          <a:p>
            <a:r>
              <a:rPr lang="en-CA" dirty="0"/>
              <a:t>Academic communities </a:t>
            </a:r>
            <a:r>
              <a:rPr lang="en-US" dirty="0"/>
              <a:t/>
            </a:r>
            <a:br>
              <a:rPr lang="en-US" dirty="0"/>
            </a:br>
            <a:endParaRPr lang="en-US" dirty="0"/>
          </a:p>
        </p:txBody>
      </p:sp>
      <p:sp>
        <p:nvSpPr>
          <p:cNvPr id="3" name="Content Placeholder 2"/>
          <p:cNvSpPr>
            <a:spLocks noGrp="1"/>
          </p:cNvSpPr>
          <p:nvPr>
            <p:ph idx="1"/>
          </p:nvPr>
        </p:nvSpPr>
        <p:spPr/>
        <p:txBody>
          <a:bodyPr/>
          <a:lstStyle/>
          <a:p>
            <a:r>
              <a:rPr lang="en-CA" sz="2800" dirty="0" smtClean="0"/>
              <a:t>Own </a:t>
            </a:r>
            <a:r>
              <a:rPr lang="en-CA" sz="2800" dirty="0"/>
              <a:t>university – 15</a:t>
            </a:r>
            <a:endParaRPr lang="en-US" sz="2800" dirty="0"/>
          </a:p>
          <a:p>
            <a:r>
              <a:rPr lang="en-CA" sz="2800" dirty="0"/>
              <a:t>Teacher research group or network -4</a:t>
            </a:r>
            <a:endParaRPr lang="en-US" sz="2800" dirty="0"/>
          </a:p>
          <a:p>
            <a:r>
              <a:rPr lang="en-CA" sz="2800" dirty="0"/>
              <a:t>Classroom teachers – 8</a:t>
            </a:r>
            <a:endParaRPr lang="en-US" sz="2800" dirty="0"/>
          </a:p>
          <a:p>
            <a:r>
              <a:rPr lang="en-CA" sz="2800" dirty="0"/>
              <a:t>Literacy </a:t>
            </a:r>
            <a:r>
              <a:rPr lang="en-CA" sz="2800" dirty="0" smtClean="0"/>
              <a:t>association – </a:t>
            </a:r>
            <a:r>
              <a:rPr lang="en-CA" sz="2800" dirty="0"/>
              <a:t>22</a:t>
            </a:r>
            <a:endParaRPr lang="en-US" sz="2800" dirty="0"/>
          </a:p>
          <a:p>
            <a:r>
              <a:rPr lang="en-CA" sz="2800" dirty="0" smtClean="0"/>
              <a:t>AERA </a:t>
            </a:r>
            <a:r>
              <a:rPr lang="en-CA" sz="2800" dirty="0"/>
              <a:t>-- 6 </a:t>
            </a:r>
            <a:endParaRPr lang="en-US" sz="2800" dirty="0"/>
          </a:p>
          <a:p>
            <a:r>
              <a:rPr lang="en-CA" sz="2800" dirty="0"/>
              <a:t>Other - 12 e.g., BERA,  minority faculty group </a:t>
            </a:r>
            <a:endParaRPr lang="en-US" sz="2800" dirty="0"/>
          </a:p>
          <a:p>
            <a:r>
              <a:rPr lang="en-CA" sz="2800" dirty="0"/>
              <a:t>Cannot find a home – 2</a:t>
            </a:r>
            <a:endParaRPr lang="en-US" sz="2800" dirty="0"/>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CF9A19-3BA9-104E-85C6-FDD88B872C10}" type="slidenum">
              <a:rPr lang="en-US" smtClean="0"/>
              <a:t>12</a:t>
            </a:fld>
            <a:endParaRPr lang="en-US"/>
          </a:p>
        </p:txBody>
      </p:sp>
    </p:spTree>
    <p:extLst>
      <p:ext uri="{BB962C8B-B14F-4D97-AF65-F5344CB8AC3E}">
        <p14:creationId xmlns:p14="http://schemas.microsoft.com/office/powerpoint/2010/main" val="398301343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7CF9A19-3BA9-104E-85C6-FDD88B872C10}" type="slidenum">
              <a:rPr lang="en-US" smtClean="0"/>
              <a:t>13</a:t>
            </a:fld>
            <a:endParaRPr lang="en-US"/>
          </a:p>
        </p:txBody>
      </p:sp>
      <p:sp>
        <p:nvSpPr>
          <p:cNvPr id="4" name="Title 3"/>
          <p:cNvSpPr>
            <a:spLocks noGrp="1"/>
          </p:cNvSpPr>
          <p:nvPr>
            <p:ph type="title"/>
          </p:nvPr>
        </p:nvSpPr>
        <p:spPr/>
        <p:txBody>
          <a:bodyPr/>
          <a:lstStyle/>
          <a:p>
            <a:r>
              <a:rPr lang="en-US" sz="3200" dirty="0" smtClean="0"/>
              <a:t>A Critical Stance in Literacy Teacher education</a:t>
            </a:r>
            <a:endParaRPr lang="en-US" sz="3200" dirty="0"/>
          </a:p>
        </p:txBody>
      </p:sp>
      <p:sp>
        <p:nvSpPr>
          <p:cNvPr id="5" name="Text Placeholder 4"/>
          <p:cNvSpPr>
            <a:spLocks noGrp="1"/>
          </p:cNvSpPr>
          <p:nvPr>
            <p:ph type="body" idx="1"/>
          </p:nvPr>
        </p:nvSpPr>
        <p:spPr/>
        <p:txBody>
          <a:bodyPr/>
          <a:lstStyle/>
          <a:p>
            <a:r>
              <a:rPr lang="en-US" dirty="0" smtClean="0"/>
              <a:t>Pooja </a:t>
            </a:r>
            <a:r>
              <a:rPr lang="en-US" dirty="0" err="1" smtClean="0"/>
              <a:t>DHaramshi</a:t>
            </a:r>
            <a:endParaRPr lang="en-US" dirty="0"/>
          </a:p>
        </p:txBody>
      </p:sp>
    </p:spTree>
    <p:extLst>
      <p:ext uri="{BB962C8B-B14F-4D97-AF65-F5344CB8AC3E}">
        <p14:creationId xmlns:p14="http://schemas.microsoft.com/office/powerpoint/2010/main" val="3938139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Participants</a:t>
            </a:r>
            <a:endParaRPr lang="en-US" dirty="0"/>
          </a:p>
        </p:txBody>
      </p:sp>
      <p:sp>
        <p:nvSpPr>
          <p:cNvPr id="7" name="Content Placeholder 6"/>
          <p:cNvSpPr>
            <a:spLocks noGrp="1"/>
          </p:cNvSpPr>
          <p:nvPr>
            <p:ph idx="1"/>
          </p:nvPr>
        </p:nvSpPr>
        <p:spPr/>
        <p:txBody>
          <a:bodyPr/>
          <a:lstStyle/>
          <a:p>
            <a:r>
              <a:rPr lang="en-US" dirty="0" smtClean="0"/>
              <a:t>A subset of 8 literacy teacher educators with a critical stance</a:t>
            </a:r>
          </a:p>
          <a:p>
            <a:endParaRPr lang="en-US" dirty="0" smtClean="0"/>
          </a:p>
          <a:p>
            <a:r>
              <a:rPr lang="en-US" dirty="0" smtClean="0"/>
              <a:t>3 sources considered for selection of LTEs with a critical stance:</a:t>
            </a:r>
          </a:p>
          <a:p>
            <a:pPr lvl="2"/>
            <a:r>
              <a:rPr lang="en-US" sz="2000" dirty="0" smtClean="0"/>
              <a:t>1. pedagogical practices </a:t>
            </a:r>
          </a:p>
          <a:p>
            <a:pPr lvl="2"/>
            <a:r>
              <a:rPr lang="en-US" sz="2000" dirty="0" smtClean="0"/>
              <a:t>2. research and publications</a:t>
            </a:r>
          </a:p>
          <a:p>
            <a:pPr lvl="2"/>
            <a:r>
              <a:rPr lang="en-US" sz="2000" dirty="0" smtClean="0"/>
              <a:t>3. theorists </a:t>
            </a:r>
            <a:endParaRPr lang="en-US" sz="2000" dirty="0"/>
          </a:p>
        </p:txBody>
      </p:sp>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lstStyle/>
          <a:p>
            <a:fld id="{F7CF9A19-3BA9-104E-85C6-FDD88B872C10}" type="slidenum">
              <a:rPr lang="en-US" smtClean="0"/>
              <a:t>14</a:t>
            </a:fld>
            <a:endParaRPr lang="en-US"/>
          </a:p>
        </p:txBody>
      </p:sp>
    </p:spTree>
    <p:extLst>
      <p:ext uri="{BB962C8B-B14F-4D97-AF65-F5344CB8AC3E}">
        <p14:creationId xmlns:p14="http://schemas.microsoft.com/office/powerpoint/2010/main" val="2207418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Stance</a:t>
            </a:r>
            <a:endParaRPr lang="en-US" dirty="0"/>
          </a:p>
        </p:txBody>
      </p:sp>
      <p:sp>
        <p:nvSpPr>
          <p:cNvPr id="3" name="Content Placeholder 2"/>
          <p:cNvSpPr>
            <a:spLocks noGrp="1"/>
          </p:cNvSpPr>
          <p:nvPr>
            <p:ph sz="half" idx="1"/>
          </p:nvPr>
        </p:nvSpPr>
        <p:spPr/>
        <p:txBody>
          <a:bodyPr>
            <a:normAutofit/>
          </a:bodyPr>
          <a:lstStyle/>
          <a:p>
            <a:r>
              <a:rPr lang="en-US" sz="2400" b="1" dirty="0" smtClean="0"/>
              <a:t>Consciously Engaging</a:t>
            </a:r>
          </a:p>
          <a:p>
            <a:endParaRPr lang="en-US" sz="2400" b="1" dirty="0"/>
          </a:p>
          <a:p>
            <a:endParaRPr lang="en-US" sz="2400" b="1" dirty="0" smtClean="0"/>
          </a:p>
          <a:p>
            <a:pPr lvl="1"/>
            <a:r>
              <a:rPr lang="en-US" sz="2000" dirty="0" smtClean="0"/>
              <a:t>Monitoring language </a:t>
            </a:r>
            <a:r>
              <a:rPr lang="en-US" sz="2000" dirty="0"/>
              <a:t>use, interpretation </a:t>
            </a:r>
            <a:r>
              <a:rPr lang="en-US" sz="2000" dirty="0" smtClean="0"/>
              <a:t>of language, </a:t>
            </a:r>
            <a:r>
              <a:rPr lang="en-US" sz="2000" dirty="0"/>
              <a:t>and actions to see how they maintain or disrupt the status quo. </a:t>
            </a:r>
            <a:endParaRPr lang="en-US" sz="2000" b="1" dirty="0"/>
          </a:p>
        </p:txBody>
      </p:sp>
      <p:sp>
        <p:nvSpPr>
          <p:cNvPr id="4" name="Content Placeholder 3"/>
          <p:cNvSpPr>
            <a:spLocks noGrp="1"/>
          </p:cNvSpPr>
          <p:nvPr>
            <p:ph sz="half" idx="2"/>
          </p:nvPr>
        </p:nvSpPr>
        <p:spPr/>
        <p:txBody>
          <a:bodyPr>
            <a:normAutofit/>
          </a:bodyPr>
          <a:lstStyle/>
          <a:p>
            <a:r>
              <a:rPr lang="en-US" sz="2400" b="1" dirty="0" smtClean="0"/>
              <a:t>Entertaining Alternate Ways of Being</a:t>
            </a:r>
          </a:p>
          <a:p>
            <a:pPr lvl="1"/>
            <a:endParaRPr lang="en-US" sz="2000" b="1" dirty="0"/>
          </a:p>
          <a:p>
            <a:pPr lvl="1"/>
            <a:endParaRPr lang="en-US" sz="2000" b="1" dirty="0" smtClean="0"/>
          </a:p>
          <a:p>
            <a:pPr lvl="1"/>
            <a:r>
              <a:rPr lang="en-US" sz="2000" dirty="0"/>
              <a:t>“creating and trying on new discourses” (p. 16</a:t>
            </a:r>
            <a:r>
              <a:rPr lang="en-US" sz="2000" dirty="0" smtClean="0"/>
              <a:t>)</a:t>
            </a:r>
          </a:p>
          <a:p>
            <a:pPr lvl="1"/>
            <a:r>
              <a:rPr lang="en-US" sz="2000" dirty="0"/>
              <a:t>“tension” is used as a resource </a:t>
            </a:r>
            <a:r>
              <a:rPr lang="en-US" sz="2000" dirty="0" smtClean="0"/>
              <a:t> </a:t>
            </a:r>
          </a:p>
          <a:p>
            <a:pPr lvl="1"/>
            <a:endParaRPr lang="en-US" sz="2000" b="1" dirty="0" smtClean="0"/>
          </a:p>
          <a:p>
            <a:endParaRPr lang="en-US" dirty="0"/>
          </a:p>
        </p:txBody>
      </p:sp>
      <p:sp>
        <p:nvSpPr>
          <p:cNvPr id="5" name="Footer Placeholder 4"/>
          <p:cNvSpPr>
            <a:spLocks noGrp="1"/>
          </p:cNvSpPr>
          <p:nvPr>
            <p:ph type="ftr" sz="quarter" idx="11"/>
          </p:nvPr>
        </p:nvSpPr>
        <p:spPr/>
        <p:txBody>
          <a:bodyPr/>
          <a:lstStyle/>
          <a:p>
            <a:r>
              <a:rPr lang="en-US" dirty="0" err="1"/>
              <a:t>Lewison</a:t>
            </a:r>
            <a:r>
              <a:rPr lang="en-US" dirty="0"/>
              <a:t> et al. 2008 </a:t>
            </a:r>
          </a:p>
        </p:txBody>
      </p:sp>
      <p:sp>
        <p:nvSpPr>
          <p:cNvPr id="6" name="Slide Number Placeholder 5"/>
          <p:cNvSpPr>
            <a:spLocks noGrp="1"/>
          </p:cNvSpPr>
          <p:nvPr>
            <p:ph type="sldNum" sz="quarter" idx="12"/>
          </p:nvPr>
        </p:nvSpPr>
        <p:spPr/>
        <p:txBody>
          <a:bodyPr/>
          <a:lstStyle/>
          <a:p>
            <a:fld id="{F7CF9A19-3BA9-104E-85C6-FDD88B872C10}" type="slidenum">
              <a:rPr lang="en-US" smtClean="0"/>
              <a:t>15</a:t>
            </a:fld>
            <a:endParaRPr lang="en-US" dirty="0"/>
          </a:p>
        </p:txBody>
      </p:sp>
    </p:spTree>
    <p:extLst>
      <p:ext uri="{BB962C8B-B14F-4D97-AF65-F5344CB8AC3E}">
        <p14:creationId xmlns:p14="http://schemas.microsoft.com/office/powerpoint/2010/main" val="1771612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stance</a:t>
            </a:r>
            <a:endParaRPr lang="en-US" dirty="0"/>
          </a:p>
        </p:txBody>
      </p:sp>
      <p:sp>
        <p:nvSpPr>
          <p:cNvPr id="3" name="Content Placeholder 2"/>
          <p:cNvSpPr>
            <a:spLocks noGrp="1"/>
          </p:cNvSpPr>
          <p:nvPr>
            <p:ph sz="half" idx="1"/>
          </p:nvPr>
        </p:nvSpPr>
        <p:spPr/>
        <p:txBody>
          <a:bodyPr>
            <a:normAutofit/>
          </a:bodyPr>
          <a:lstStyle/>
          <a:p>
            <a:r>
              <a:rPr lang="en-US" sz="2400" b="1" dirty="0" smtClean="0"/>
              <a:t>Taking Responsibility to Inquire</a:t>
            </a:r>
          </a:p>
          <a:p>
            <a:endParaRPr lang="en-US" sz="2400" b="1" dirty="0" smtClean="0"/>
          </a:p>
          <a:p>
            <a:pPr lvl="1"/>
            <a:r>
              <a:rPr lang="en-US" sz="2000" dirty="0"/>
              <a:t>placing inquiry, interrogation, and investigation at </a:t>
            </a:r>
            <a:r>
              <a:rPr lang="en-US" sz="2000" dirty="0" smtClean="0"/>
              <a:t>the </a:t>
            </a:r>
            <a:r>
              <a:rPr lang="en-US" sz="2000" dirty="0"/>
              <a:t>forefront </a:t>
            </a:r>
            <a:endParaRPr lang="en-US" sz="2000" dirty="0" smtClean="0"/>
          </a:p>
        </p:txBody>
      </p:sp>
      <p:sp>
        <p:nvSpPr>
          <p:cNvPr id="4" name="Content Placeholder 3"/>
          <p:cNvSpPr>
            <a:spLocks noGrp="1"/>
          </p:cNvSpPr>
          <p:nvPr>
            <p:ph sz="half" idx="2"/>
          </p:nvPr>
        </p:nvSpPr>
        <p:spPr/>
        <p:txBody>
          <a:bodyPr>
            <a:normAutofit/>
          </a:bodyPr>
          <a:lstStyle/>
          <a:p>
            <a:r>
              <a:rPr lang="en-US" sz="2400" b="1" dirty="0" smtClean="0"/>
              <a:t>Being Reflexive</a:t>
            </a:r>
          </a:p>
          <a:p>
            <a:pPr lvl="1"/>
            <a:endParaRPr lang="en-US" sz="2000" b="1" dirty="0"/>
          </a:p>
          <a:p>
            <a:pPr lvl="1"/>
            <a:endParaRPr lang="en-US" sz="2000" b="1" dirty="0" smtClean="0"/>
          </a:p>
          <a:p>
            <a:pPr lvl="1"/>
            <a:r>
              <a:rPr lang="en-US" sz="2000" dirty="0"/>
              <a:t> “being aware of our own complicity in maintaining the status quo or systems of </a:t>
            </a:r>
            <a:r>
              <a:rPr lang="en-US" sz="2000" dirty="0" smtClean="0"/>
              <a:t>injustice” (p.18)</a:t>
            </a:r>
            <a:endParaRPr lang="en-US" sz="2000" b="1" dirty="0"/>
          </a:p>
        </p:txBody>
      </p:sp>
      <p:sp>
        <p:nvSpPr>
          <p:cNvPr id="5" name="Footer Placeholder 4"/>
          <p:cNvSpPr>
            <a:spLocks noGrp="1"/>
          </p:cNvSpPr>
          <p:nvPr>
            <p:ph type="ftr" sz="quarter" idx="11"/>
          </p:nvPr>
        </p:nvSpPr>
        <p:spPr/>
        <p:txBody>
          <a:bodyPr/>
          <a:lstStyle/>
          <a:p>
            <a:r>
              <a:rPr lang="en-US" dirty="0" err="1"/>
              <a:t>Lewison</a:t>
            </a:r>
            <a:r>
              <a:rPr lang="en-US" dirty="0"/>
              <a:t> et al. 2008 </a:t>
            </a:r>
          </a:p>
          <a:p>
            <a:endParaRPr lang="en-US" dirty="0"/>
          </a:p>
        </p:txBody>
      </p:sp>
      <p:sp>
        <p:nvSpPr>
          <p:cNvPr id="6" name="Slide Number Placeholder 5"/>
          <p:cNvSpPr>
            <a:spLocks noGrp="1"/>
          </p:cNvSpPr>
          <p:nvPr>
            <p:ph type="sldNum" sz="quarter" idx="12"/>
          </p:nvPr>
        </p:nvSpPr>
        <p:spPr/>
        <p:txBody>
          <a:bodyPr/>
          <a:lstStyle/>
          <a:p>
            <a:fld id="{F7CF9A19-3BA9-104E-85C6-FDD88B872C10}" type="slidenum">
              <a:rPr lang="en-US" smtClean="0"/>
              <a:t>16</a:t>
            </a:fld>
            <a:endParaRPr lang="en-US"/>
          </a:p>
        </p:txBody>
      </p:sp>
    </p:spTree>
    <p:extLst>
      <p:ext uri="{BB962C8B-B14F-4D97-AF65-F5344CB8AC3E}">
        <p14:creationId xmlns:p14="http://schemas.microsoft.com/office/powerpoint/2010/main" val="2048910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findings</a:t>
            </a:r>
            <a:endParaRPr lang="en-US" dirty="0"/>
          </a:p>
        </p:txBody>
      </p:sp>
      <p:sp>
        <p:nvSpPr>
          <p:cNvPr id="3" name="Text Placeholder 2"/>
          <p:cNvSpPr>
            <a:spLocks noGrp="1"/>
          </p:cNvSpPr>
          <p:nvPr>
            <p:ph type="body" idx="1"/>
          </p:nvPr>
        </p:nvSpPr>
        <p:spPr>
          <a:xfrm>
            <a:off x="772478" y="2143010"/>
            <a:ext cx="7756390" cy="639762"/>
          </a:xfrm>
        </p:spPr>
        <p:txBody>
          <a:bodyPr/>
          <a:lstStyle/>
          <a:p>
            <a:endParaRPr lang="en-US" dirty="0" smtClean="0"/>
          </a:p>
          <a:p>
            <a:endParaRPr lang="en-US" dirty="0"/>
          </a:p>
          <a:p>
            <a:endParaRPr lang="en-US" dirty="0" smtClean="0"/>
          </a:p>
          <a:p>
            <a:endParaRPr lang="en-US" dirty="0"/>
          </a:p>
          <a:p>
            <a:endParaRPr lang="en-US" dirty="0" smtClean="0"/>
          </a:p>
          <a:p>
            <a:r>
              <a:rPr lang="en-US" dirty="0" smtClean="0"/>
              <a:t>Background of Participants and Influence of Personal Experience</a:t>
            </a:r>
          </a:p>
          <a:p>
            <a:endParaRPr lang="en-US" dirty="0"/>
          </a:p>
        </p:txBody>
      </p:sp>
      <p:graphicFrame>
        <p:nvGraphicFramePr>
          <p:cNvPr id="9" name="Content Placeholder 8"/>
          <p:cNvGraphicFramePr>
            <a:graphicFrameLocks noGrp="1"/>
          </p:cNvGraphicFramePr>
          <p:nvPr>
            <p:ph sz="half" idx="2"/>
            <p:extLst>
              <p:ext uri="{D42A27DB-BD31-4B8C-83A1-F6EECF244321}">
                <p14:modId xmlns:p14="http://schemas.microsoft.com/office/powerpoint/2010/main" val="444281259"/>
              </p:ext>
            </p:extLst>
          </p:nvPr>
        </p:nvGraphicFramePr>
        <p:xfrm>
          <a:off x="1290511" y="2501492"/>
          <a:ext cx="7035507" cy="3337560"/>
        </p:xfrm>
        <a:graphic>
          <a:graphicData uri="http://schemas.openxmlformats.org/drawingml/2006/table">
            <a:tbl>
              <a:tblPr firstRow="1" bandRow="1">
                <a:tableStyleId>{5C22544A-7EE6-4342-B048-85BDC9FD1C3A}</a:tableStyleId>
              </a:tblPr>
              <a:tblGrid>
                <a:gridCol w="2345169"/>
                <a:gridCol w="2345169"/>
                <a:gridCol w="2345169"/>
              </a:tblGrid>
              <a:tr h="370840">
                <a:tc>
                  <a:txBody>
                    <a:bodyPr/>
                    <a:lstStyle/>
                    <a:p>
                      <a:r>
                        <a:rPr lang="en-US" dirty="0" smtClean="0"/>
                        <a:t>Name</a:t>
                      </a:r>
                      <a:endParaRPr lang="en-US" dirty="0"/>
                    </a:p>
                  </a:txBody>
                  <a:tcPr/>
                </a:tc>
                <a:tc>
                  <a:txBody>
                    <a:bodyPr/>
                    <a:lstStyle/>
                    <a:p>
                      <a:r>
                        <a:rPr lang="en-US" dirty="0" err="1" smtClean="0"/>
                        <a:t>Yrs</a:t>
                      </a:r>
                      <a:r>
                        <a:rPr lang="en-US" dirty="0" smtClean="0"/>
                        <a:t> at </a:t>
                      </a:r>
                      <a:r>
                        <a:rPr lang="en-US" dirty="0" err="1" smtClean="0"/>
                        <a:t>Uni</a:t>
                      </a:r>
                      <a:endParaRPr lang="en-US" dirty="0"/>
                    </a:p>
                  </a:txBody>
                  <a:tcPr/>
                </a:tc>
                <a:tc>
                  <a:txBody>
                    <a:bodyPr/>
                    <a:lstStyle/>
                    <a:p>
                      <a:r>
                        <a:rPr lang="en-US" dirty="0" err="1" smtClean="0"/>
                        <a:t>Yrs</a:t>
                      </a:r>
                      <a:r>
                        <a:rPr lang="en-US" dirty="0" smtClean="0"/>
                        <a:t> in</a:t>
                      </a:r>
                      <a:r>
                        <a:rPr lang="en-US" baseline="0" dirty="0" smtClean="0"/>
                        <a:t> CR</a:t>
                      </a:r>
                      <a:endParaRPr lang="en-US" dirty="0"/>
                    </a:p>
                  </a:txBody>
                  <a:tcPr/>
                </a:tc>
              </a:tr>
              <a:tr h="370840">
                <a:tc>
                  <a:txBody>
                    <a:bodyPr/>
                    <a:lstStyle/>
                    <a:p>
                      <a:r>
                        <a:rPr lang="en-US" dirty="0" err="1" smtClean="0"/>
                        <a:t>Pietro</a:t>
                      </a:r>
                      <a:endParaRPr lang="en-US" dirty="0"/>
                    </a:p>
                  </a:txBody>
                  <a:tcPr/>
                </a:tc>
                <a:tc>
                  <a:txBody>
                    <a:bodyPr/>
                    <a:lstStyle/>
                    <a:p>
                      <a:pPr algn="ctr"/>
                      <a:r>
                        <a:rPr lang="en-US" dirty="0" smtClean="0"/>
                        <a:t>5</a:t>
                      </a:r>
                      <a:endParaRPr lang="en-US" dirty="0"/>
                    </a:p>
                  </a:txBody>
                  <a:tcPr/>
                </a:tc>
                <a:tc>
                  <a:txBody>
                    <a:bodyPr/>
                    <a:lstStyle/>
                    <a:p>
                      <a:pPr algn="ctr"/>
                      <a:r>
                        <a:rPr lang="en-US" dirty="0" smtClean="0"/>
                        <a:t>7</a:t>
                      </a:r>
                      <a:endParaRPr lang="en-US" dirty="0"/>
                    </a:p>
                  </a:txBody>
                  <a:tcPr/>
                </a:tc>
              </a:tr>
              <a:tr h="370840">
                <a:tc>
                  <a:txBody>
                    <a:bodyPr/>
                    <a:lstStyle/>
                    <a:p>
                      <a:r>
                        <a:rPr lang="en-US" dirty="0" smtClean="0"/>
                        <a:t>Maya</a:t>
                      </a:r>
                      <a:endParaRPr lang="en-US" dirty="0"/>
                    </a:p>
                  </a:txBody>
                  <a:tcPr/>
                </a:tc>
                <a:tc>
                  <a:txBody>
                    <a:bodyPr/>
                    <a:lstStyle/>
                    <a:p>
                      <a:pPr algn="ctr"/>
                      <a:r>
                        <a:rPr lang="en-US" dirty="0" smtClean="0"/>
                        <a:t>3</a:t>
                      </a:r>
                      <a:endParaRPr lang="en-US" dirty="0"/>
                    </a:p>
                  </a:txBody>
                  <a:tcPr/>
                </a:tc>
                <a:tc>
                  <a:txBody>
                    <a:bodyPr/>
                    <a:lstStyle/>
                    <a:p>
                      <a:pPr algn="ctr"/>
                      <a:r>
                        <a:rPr lang="en-US" dirty="0" smtClean="0"/>
                        <a:t>4</a:t>
                      </a:r>
                      <a:endParaRPr lang="en-US" dirty="0"/>
                    </a:p>
                  </a:txBody>
                  <a:tcPr/>
                </a:tc>
              </a:tr>
              <a:tr h="370840">
                <a:tc>
                  <a:txBody>
                    <a:bodyPr/>
                    <a:lstStyle/>
                    <a:p>
                      <a:r>
                        <a:rPr lang="en-US" dirty="0" smtClean="0"/>
                        <a:t>Giovanni</a:t>
                      </a:r>
                      <a:endParaRPr lang="en-US" dirty="0"/>
                    </a:p>
                  </a:txBody>
                  <a:tcPr/>
                </a:tc>
                <a:tc>
                  <a:txBody>
                    <a:bodyPr/>
                    <a:lstStyle/>
                    <a:p>
                      <a:pPr algn="ctr"/>
                      <a:r>
                        <a:rPr lang="en-US" dirty="0" smtClean="0"/>
                        <a:t>10</a:t>
                      </a:r>
                      <a:endParaRPr lang="en-US" dirty="0"/>
                    </a:p>
                  </a:txBody>
                  <a:tcPr/>
                </a:tc>
                <a:tc>
                  <a:txBody>
                    <a:bodyPr/>
                    <a:lstStyle/>
                    <a:p>
                      <a:pPr algn="ctr"/>
                      <a:r>
                        <a:rPr lang="en-US" dirty="0" smtClean="0"/>
                        <a:t>10</a:t>
                      </a:r>
                      <a:endParaRPr lang="en-US" dirty="0"/>
                    </a:p>
                  </a:txBody>
                  <a:tcPr/>
                </a:tc>
              </a:tr>
              <a:tr h="370840">
                <a:tc>
                  <a:txBody>
                    <a:bodyPr/>
                    <a:lstStyle/>
                    <a:p>
                      <a:r>
                        <a:rPr lang="en-US" dirty="0" smtClean="0"/>
                        <a:t>Melissa</a:t>
                      </a:r>
                      <a:endParaRPr lang="en-US" dirty="0"/>
                    </a:p>
                  </a:txBody>
                  <a:tcPr/>
                </a:tc>
                <a:tc>
                  <a:txBody>
                    <a:bodyPr/>
                    <a:lstStyle/>
                    <a:p>
                      <a:pPr algn="ctr"/>
                      <a:r>
                        <a:rPr lang="en-US" dirty="0" smtClean="0"/>
                        <a:t>7</a:t>
                      </a:r>
                      <a:endParaRPr lang="en-US" dirty="0"/>
                    </a:p>
                  </a:txBody>
                  <a:tcPr/>
                </a:tc>
                <a:tc>
                  <a:txBody>
                    <a:bodyPr/>
                    <a:lstStyle/>
                    <a:p>
                      <a:pPr algn="ctr"/>
                      <a:r>
                        <a:rPr lang="en-US" dirty="0" smtClean="0"/>
                        <a:t>6</a:t>
                      </a:r>
                      <a:endParaRPr lang="en-US" dirty="0"/>
                    </a:p>
                  </a:txBody>
                  <a:tcPr/>
                </a:tc>
              </a:tr>
              <a:tr h="370840">
                <a:tc>
                  <a:txBody>
                    <a:bodyPr/>
                    <a:lstStyle/>
                    <a:p>
                      <a:r>
                        <a:rPr lang="en-US" dirty="0" smtClean="0"/>
                        <a:t>Justin</a:t>
                      </a:r>
                      <a:endParaRPr lang="en-US" dirty="0"/>
                    </a:p>
                  </a:txBody>
                  <a:tcPr/>
                </a:tc>
                <a:tc>
                  <a:txBody>
                    <a:bodyPr/>
                    <a:lstStyle/>
                    <a:p>
                      <a:pPr algn="ctr"/>
                      <a:r>
                        <a:rPr lang="en-US" dirty="0" smtClean="0"/>
                        <a:t>10</a:t>
                      </a:r>
                      <a:endParaRPr lang="en-US" dirty="0"/>
                    </a:p>
                  </a:txBody>
                  <a:tcPr/>
                </a:tc>
                <a:tc>
                  <a:txBody>
                    <a:bodyPr/>
                    <a:lstStyle/>
                    <a:p>
                      <a:pPr algn="ctr"/>
                      <a:r>
                        <a:rPr lang="en-US" dirty="0" smtClean="0"/>
                        <a:t>20+</a:t>
                      </a:r>
                      <a:endParaRPr lang="en-US" dirty="0"/>
                    </a:p>
                  </a:txBody>
                  <a:tcPr/>
                </a:tc>
              </a:tr>
              <a:tr h="370840">
                <a:tc>
                  <a:txBody>
                    <a:bodyPr/>
                    <a:lstStyle/>
                    <a:p>
                      <a:r>
                        <a:rPr lang="en-US" dirty="0" smtClean="0"/>
                        <a:t>Sara</a:t>
                      </a:r>
                      <a:endParaRPr lang="en-US" dirty="0"/>
                    </a:p>
                  </a:txBody>
                  <a:tcPr/>
                </a:tc>
                <a:tc>
                  <a:txBody>
                    <a:bodyPr/>
                    <a:lstStyle/>
                    <a:p>
                      <a:pPr algn="ctr"/>
                      <a:r>
                        <a:rPr lang="en-US" dirty="0" smtClean="0"/>
                        <a:t>13</a:t>
                      </a:r>
                      <a:endParaRPr lang="en-US" dirty="0"/>
                    </a:p>
                  </a:txBody>
                  <a:tcPr/>
                </a:tc>
                <a:tc>
                  <a:txBody>
                    <a:bodyPr/>
                    <a:lstStyle/>
                    <a:p>
                      <a:pPr algn="ctr"/>
                      <a:r>
                        <a:rPr lang="en-US" dirty="0" smtClean="0"/>
                        <a:t>10</a:t>
                      </a:r>
                      <a:endParaRPr lang="en-US" dirty="0"/>
                    </a:p>
                  </a:txBody>
                  <a:tcPr/>
                </a:tc>
              </a:tr>
              <a:tr h="370840">
                <a:tc>
                  <a:txBody>
                    <a:bodyPr/>
                    <a:lstStyle/>
                    <a:p>
                      <a:r>
                        <a:rPr lang="en-US" sz="1600" dirty="0" smtClean="0"/>
                        <a:t>Dominique</a:t>
                      </a:r>
                      <a:endParaRPr lang="en-US" sz="1600" dirty="0"/>
                    </a:p>
                  </a:txBody>
                  <a:tcPr/>
                </a:tc>
                <a:tc>
                  <a:txBody>
                    <a:bodyPr/>
                    <a:lstStyle/>
                    <a:p>
                      <a:pPr algn="ctr"/>
                      <a:r>
                        <a:rPr lang="en-US" dirty="0" smtClean="0"/>
                        <a:t>4</a:t>
                      </a:r>
                      <a:endParaRPr lang="en-US" dirty="0"/>
                    </a:p>
                  </a:txBody>
                  <a:tcPr/>
                </a:tc>
                <a:tc>
                  <a:txBody>
                    <a:bodyPr/>
                    <a:lstStyle/>
                    <a:p>
                      <a:pPr algn="ctr"/>
                      <a:r>
                        <a:rPr lang="en-US" dirty="0" smtClean="0"/>
                        <a:t>8</a:t>
                      </a:r>
                      <a:endParaRPr lang="en-US" dirty="0"/>
                    </a:p>
                  </a:txBody>
                  <a:tcPr/>
                </a:tc>
              </a:tr>
              <a:tr h="370840">
                <a:tc>
                  <a:txBody>
                    <a:bodyPr/>
                    <a:lstStyle/>
                    <a:p>
                      <a:r>
                        <a:rPr lang="en-US" dirty="0" err="1" smtClean="0"/>
                        <a:t>Misa</a:t>
                      </a:r>
                      <a:endParaRPr lang="en-US" dirty="0"/>
                    </a:p>
                  </a:txBody>
                  <a:tcPr/>
                </a:tc>
                <a:tc>
                  <a:txBody>
                    <a:bodyPr/>
                    <a:lstStyle/>
                    <a:p>
                      <a:pPr algn="ctr"/>
                      <a:r>
                        <a:rPr lang="en-US" dirty="0" smtClean="0"/>
                        <a:t>5</a:t>
                      </a:r>
                      <a:endParaRPr lang="en-US" dirty="0"/>
                    </a:p>
                  </a:txBody>
                  <a:tcPr/>
                </a:tc>
                <a:tc>
                  <a:txBody>
                    <a:bodyPr/>
                    <a:lstStyle/>
                    <a:p>
                      <a:pPr algn="ctr"/>
                      <a:r>
                        <a:rPr lang="en-US" dirty="0" smtClean="0"/>
                        <a:t>7</a:t>
                      </a:r>
                      <a:endParaRPr lang="en-US" dirty="0"/>
                    </a:p>
                  </a:txBody>
                  <a:tcPr/>
                </a:tc>
              </a:tr>
            </a:tbl>
          </a:graphicData>
        </a:graphic>
      </p:graphicFrame>
      <p:sp>
        <p:nvSpPr>
          <p:cNvPr id="8" name="Slide Number Placeholder 7"/>
          <p:cNvSpPr>
            <a:spLocks noGrp="1"/>
          </p:cNvSpPr>
          <p:nvPr>
            <p:ph type="sldNum" sz="quarter" idx="12"/>
          </p:nvPr>
        </p:nvSpPr>
        <p:spPr/>
        <p:txBody>
          <a:bodyPr/>
          <a:lstStyle/>
          <a:p>
            <a:fld id="{F7CF9A19-3BA9-104E-85C6-FDD88B872C10}" type="slidenum">
              <a:rPr lang="en-US" smtClean="0"/>
              <a:t>17</a:t>
            </a:fld>
            <a:endParaRPr lang="en-US"/>
          </a:p>
        </p:txBody>
      </p:sp>
    </p:spTree>
    <p:extLst>
      <p:ext uri="{BB962C8B-B14F-4D97-AF65-F5344CB8AC3E}">
        <p14:creationId xmlns:p14="http://schemas.microsoft.com/office/powerpoint/2010/main" val="3416534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melissa</a:t>
            </a:r>
            <a:endParaRPr lang="en-US" dirty="0"/>
          </a:p>
        </p:txBody>
      </p:sp>
      <p:sp>
        <p:nvSpPr>
          <p:cNvPr id="3" name="Content Placeholder 2"/>
          <p:cNvSpPr>
            <a:spLocks noGrp="1"/>
          </p:cNvSpPr>
          <p:nvPr>
            <p:ph idx="1"/>
          </p:nvPr>
        </p:nvSpPr>
        <p:spPr/>
        <p:txBody>
          <a:bodyPr/>
          <a:lstStyle/>
          <a:p>
            <a:pPr marL="114300" indent="0" algn="ctr">
              <a:buNone/>
            </a:pPr>
            <a:endParaRPr lang="en-US" i="1" dirty="0" smtClean="0"/>
          </a:p>
          <a:p>
            <a:pPr marL="114300" indent="0" algn="ctr">
              <a:buNone/>
            </a:pPr>
            <a:r>
              <a:rPr lang="en-US" i="1" dirty="0" smtClean="0"/>
              <a:t>I </a:t>
            </a:r>
            <a:r>
              <a:rPr lang="en-US" i="1" dirty="0"/>
              <a:t>think being a mother influences me, but also being a woman, a woman of </a:t>
            </a:r>
            <a:r>
              <a:rPr lang="en-US" i="1" dirty="0" err="1"/>
              <a:t>colour</a:t>
            </a:r>
            <a:r>
              <a:rPr lang="en-US" i="1" dirty="0"/>
              <a:t>, being a speaker of English as another language, being someone who has been barred from entering my place of work because of the way I look. [They] tried to buy me out of baby-sitting my own child in the upper west side. So those are experiences that I bring to my classroom. </a:t>
            </a:r>
          </a:p>
          <a:p>
            <a:endParaRPr lang="en-US" dirty="0"/>
          </a:p>
        </p:txBody>
      </p:sp>
      <p:sp>
        <p:nvSpPr>
          <p:cNvPr id="5" name="Slide Number Placeholder 4"/>
          <p:cNvSpPr>
            <a:spLocks noGrp="1"/>
          </p:cNvSpPr>
          <p:nvPr>
            <p:ph type="sldNum" sz="quarter" idx="12"/>
          </p:nvPr>
        </p:nvSpPr>
        <p:spPr/>
        <p:txBody>
          <a:bodyPr/>
          <a:lstStyle/>
          <a:p>
            <a:fld id="{F7CF9A19-3BA9-104E-85C6-FDD88B872C10}" type="slidenum">
              <a:rPr lang="en-US" smtClean="0"/>
              <a:t>18</a:t>
            </a:fld>
            <a:endParaRPr lang="en-US"/>
          </a:p>
        </p:txBody>
      </p:sp>
    </p:spTree>
    <p:extLst>
      <p:ext uri="{BB962C8B-B14F-4D97-AF65-F5344CB8AC3E}">
        <p14:creationId xmlns:p14="http://schemas.microsoft.com/office/powerpoint/2010/main" val="722908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Findings</a:t>
            </a:r>
            <a:endParaRPr lang="en-US" dirty="0"/>
          </a:p>
        </p:txBody>
      </p:sp>
      <p:sp>
        <p:nvSpPr>
          <p:cNvPr id="3" name="Content Placeholder 2"/>
          <p:cNvSpPr>
            <a:spLocks noGrp="1"/>
          </p:cNvSpPr>
          <p:nvPr>
            <p:ph sz="half" idx="1"/>
          </p:nvPr>
        </p:nvSpPr>
        <p:spPr/>
        <p:txBody>
          <a:bodyPr>
            <a:normAutofit/>
          </a:bodyPr>
          <a:lstStyle/>
          <a:p>
            <a:r>
              <a:rPr lang="en-US" sz="2400" b="1" dirty="0" smtClean="0"/>
              <a:t>Consciously Engaging</a:t>
            </a:r>
          </a:p>
          <a:p>
            <a:endParaRPr lang="en-US" sz="2400" b="1" dirty="0" smtClean="0"/>
          </a:p>
          <a:p>
            <a:pPr lvl="1"/>
            <a:endParaRPr lang="en-US" sz="2000" i="1" dirty="0" smtClean="0"/>
          </a:p>
          <a:p>
            <a:pPr lvl="1"/>
            <a:r>
              <a:rPr lang="en-US" sz="2000" i="1" dirty="0" smtClean="0"/>
              <a:t>Goals </a:t>
            </a:r>
            <a:r>
              <a:rPr lang="en-US" sz="2000" i="1" dirty="0"/>
              <a:t>of Literacy </a:t>
            </a:r>
            <a:r>
              <a:rPr lang="en-US" sz="2000" i="1" dirty="0" smtClean="0"/>
              <a:t>Course</a:t>
            </a:r>
          </a:p>
          <a:p>
            <a:pPr lvl="1"/>
            <a:endParaRPr lang="en-US" sz="2000" i="1" dirty="0" smtClean="0"/>
          </a:p>
          <a:p>
            <a:pPr marL="411480" lvl="1" indent="0">
              <a:buNone/>
            </a:pPr>
            <a:endParaRPr lang="en-US" sz="2000" i="1" dirty="0" smtClean="0"/>
          </a:p>
          <a:p>
            <a:pPr lvl="1"/>
            <a:r>
              <a:rPr lang="en-US" sz="2000" i="1" dirty="0"/>
              <a:t>Exploring Difficult Topics During Class Discussions</a:t>
            </a:r>
            <a:r>
              <a:rPr lang="en-US" sz="2000" dirty="0"/>
              <a:t> </a:t>
            </a:r>
            <a:endParaRPr lang="en-US" sz="2000" dirty="0" smtClean="0"/>
          </a:p>
          <a:p>
            <a:pPr lvl="1"/>
            <a:endParaRPr lang="en-US" sz="2000" dirty="0"/>
          </a:p>
        </p:txBody>
      </p:sp>
      <p:sp>
        <p:nvSpPr>
          <p:cNvPr id="4" name="Content Placeholder 3"/>
          <p:cNvSpPr>
            <a:spLocks noGrp="1"/>
          </p:cNvSpPr>
          <p:nvPr>
            <p:ph sz="half" idx="2"/>
          </p:nvPr>
        </p:nvSpPr>
        <p:spPr/>
        <p:txBody>
          <a:bodyPr>
            <a:normAutofit/>
          </a:bodyPr>
          <a:lstStyle/>
          <a:p>
            <a:r>
              <a:rPr lang="en-US" sz="2400" b="1" dirty="0" smtClean="0"/>
              <a:t>Entertaining Alternate Ways of Being</a:t>
            </a:r>
          </a:p>
          <a:p>
            <a:endParaRPr lang="en-US" sz="2400" b="1" dirty="0" smtClean="0"/>
          </a:p>
          <a:p>
            <a:pPr lvl="1"/>
            <a:r>
              <a:rPr lang="en-US" sz="2000" i="1" dirty="0" smtClean="0"/>
              <a:t>Helping Student Teachers Unlearn</a:t>
            </a:r>
          </a:p>
          <a:p>
            <a:pPr lvl="1"/>
            <a:endParaRPr lang="en-US" sz="2000" i="1" dirty="0" smtClean="0"/>
          </a:p>
          <a:p>
            <a:pPr lvl="1"/>
            <a:r>
              <a:rPr lang="en-US" sz="2000" i="1" dirty="0" smtClean="0"/>
              <a:t>Using Alternate Texts and Forms of Expressions</a:t>
            </a:r>
            <a:endParaRPr lang="en-US" sz="2000" i="1" dirty="0"/>
          </a:p>
        </p:txBody>
      </p:sp>
      <p:sp>
        <p:nvSpPr>
          <p:cNvPr id="6" name="Slide Number Placeholder 5"/>
          <p:cNvSpPr>
            <a:spLocks noGrp="1"/>
          </p:cNvSpPr>
          <p:nvPr>
            <p:ph type="sldNum" sz="quarter" idx="12"/>
          </p:nvPr>
        </p:nvSpPr>
        <p:spPr/>
        <p:txBody>
          <a:bodyPr/>
          <a:lstStyle/>
          <a:p>
            <a:fld id="{F7CF9A19-3BA9-104E-85C6-FDD88B872C10}" type="slidenum">
              <a:rPr lang="en-US" smtClean="0"/>
              <a:t>19</a:t>
            </a:fld>
            <a:endParaRPr lang="en-US"/>
          </a:p>
        </p:txBody>
      </p:sp>
    </p:spTree>
    <p:extLst>
      <p:ext uri="{BB962C8B-B14F-4D97-AF65-F5344CB8AC3E}">
        <p14:creationId xmlns:p14="http://schemas.microsoft.com/office/powerpoint/2010/main" val="1129736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pietro</a:t>
            </a:r>
            <a:endParaRPr lang="en-US" dirty="0"/>
          </a:p>
        </p:txBody>
      </p:sp>
      <p:sp>
        <p:nvSpPr>
          <p:cNvPr id="3" name="Content Placeholder 2"/>
          <p:cNvSpPr>
            <a:spLocks noGrp="1"/>
          </p:cNvSpPr>
          <p:nvPr>
            <p:ph idx="1"/>
          </p:nvPr>
        </p:nvSpPr>
        <p:spPr/>
        <p:txBody>
          <a:bodyPr>
            <a:normAutofit/>
          </a:bodyPr>
          <a:lstStyle/>
          <a:p>
            <a:r>
              <a:rPr lang="en-US" dirty="0" err="1" smtClean="0"/>
              <a:t>Pietro</a:t>
            </a:r>
            <a:r>
              <a:rPr lang="en-US" dirty="0" smtClean="0"/>
              <a:t> </a:t>
            </a:r>
            <a:r>
              <a:rPr lang="en-US" dirty="0"/>
              <a:t>described a powerful learning moment: </a:t>
            </a:r>
            <a:endParaRPr lang="en-US" dirty="0" smtClean="0"/>
          </a:p>
          <a:p>
            <a:endParaRPr lang="en-US" dirty="0"/>
          </a:p>
          <a:p>
            <a:pPr marL="114300" indent="0" algn="ctr">
              <a:buNone/>
            </a:pPr>
            <a:r>
              <a:rPr lang="en-CA" i="1" dirty="0" smtClean="0"/>
              <a:t>… </a:t>
            </a:r>
            <a:r>
              <a:rPr lang="en-CA" i="1" dirty="0"/>
              <a:t>the identity of your students is very likely not your identity, particularly in urban </a:t>
            </a:r>
            <a:r>
              <a:rPr lang="en-CA" i="1" dirty="0" smtClean="0"/>
              <a:t>schools</a:t>
            </a:r>
            <a:r>
              <a:rPr lang="en-US" i="1" dirty="0" smtClean="0"/>
              <a:t>…</a:t>
            </a:r>
            <a:r>
              <a:rPr lang="en-CA" i="1" dirty="0" smtClean="0"/>
              <a:t>They </a:t>
            </a:r>
            <a:r>
              <a:rPr lang="en-CA" i="1" dirty="0"/>
              <a:t>are scared, they feel vulnerable. I try to broker this conversation. I'm a white, gay man in front of you talking about all of this stuff. How do we position ourselves in the classroom? How do our own identities inform our teaching practices? Some of them are </a:t>
            </a:r>
            <a:r>
              <a:rPr lang="en-CA" i="1" dirty="0" smtClean="0"/>
              <a:t>terrified</a:t>
            </a:r>
            <a:r>
              <a:rPr lang="en-US" i="1" dirty="0" smtClean="0"/>
              <a:t>…</a:t>
            </a:r>
            <a:endParaRPr lang="en-US" i="1"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CF9A19-3BA9-104E-85C6-FDD88B872C10}" type="slidenum">
              <a:rPr lang="en-US" smtClean="0"/>
              <a:t>20</a:t>
            </a:fld>
            <a:endParaRPr lang="en-US"/>
          </a:p>
        </p:txBody>
      </p:sp>
    </p:spTree>
    <p:extLst>
      <p:ext uri="{BB962C8B-B14F-4D97-AF65-F5344CB8AC3E}">
        <p14:creationId xmlns:p14="http://schemas.microsoft.com/office/powerpoint/2010/main" val="2715111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findings</a:t>
            </a:r>
            <a:endParaRPr lang="en-US" dirty="0"/>
          </a:p>
        </p:txBody>
      </p:sp>
      <p:sp>
        <p:nvSpPr>
          <p:cNvPr id="3" name="Content Placeholder 2"/>
          <p:cNvSpPr>
            <a:spLocks noGrp="1"/>
          </p:cNvSpPr>
          <p:nvPr>
            <p:ph sz="half" idx="1"/>
          </p:nvPr>
        </p:nvSpPr>
        <p:spPr/>
        <p:txBody>
          <a:bodyPr/>
          <a:lstStyle/>
          <a:p>
            <a:r>
              <a:rPr lang="en-US" sz="2400" b="1" dirty="0" smtClean="0"/>
              <a:t>Taking Responsibility to Inquire</a:t>
            </a:r>
            <a:r>
              <a:rPr lang="en-US" dirty="0" smtClean="0"/>
              <a:t>	</a:t>
            </a:r>
          </a:p>
          <a:p>
            <a:endParaRPr lang="en-US" dirty="0" smtClean="0"/>
          </a:p>
          <a:p>
            <a:pPr lvl="1"/>
            <a:r>
              <a:rPr lang="en-US" dirty="0" smtClean="0"/>
              <a:t>Viewing teachers as intellectuals</a:t>
            </a:r>
          </a:p>
          <a:p>
            <a:pPr marL="411480" lvl="1" indent="0">
              <a:buNone/>
            </a:pPr>
            <a:endParaRPr lang="en-US" dirty="0" smtClean="0"/>
          </a:p>
          <a:p>
            <a:pPr lvl="1"/>
            <a:r>
              <a:rPr lang="en-US" dirty="0" smtClean="0"/>
              <a:t>Considering multiple perspectives</a:t>
            </a:r>
            <a:endParaRPr lang="en-US" dirty="0"/>
          </a:p>
        </p:txBody>
      </p:sp>
      <p:sp>
        <p:nvSpPr>
          <p:cNvPr id="4" name="Content Placeholder 3"/>
          <p:cNvSpPr>
            <a:spLocks noGrp="1"/>
          </p:cNvSpPr>
          <p:nvPr>
            <p:ph sz="half" idx="2"/>
          </p:nvPr>
        </p:nvSpPr>
        <p:spPr/>
        <p:txBody>
          <a:bodyPr>
            <a:normAutofit/>
          </a:bodyPr>
          <a:lstStyle/>
          <a:p>
            <a:r>
              <a:rPr lang="en-US" sz="2400" b="1" dirty="0" smtClean="0"/>
              <a:t>Being reflexive</a:t>
            </a:r>
          </a:p>
          <a:p>
            <a:pPr marL="411480" lvl="1" indent="0">
              <a:buNone/>
            </a:pPr>
            <a:endParaRPr lang="en-US" sz="2000" dirty="0" smtClean="0"/>
          </a:p>
          <a:p>
            <a:pPr lvl="1"/>
            <a:endParaRPr lang="en-US" dirty="0" smtClean="0"/>
          </a:p>
          <a:p>
            <a:pPr lvl="1"/>
            <a:r>
              <a:rPr lang="en-US" dirty="0" smtClean="0"/>
              <a:t>Organic and flexible course structure</a:t>
            </a:r>
          </a:p>
          <a:p>
            <a:pPr lvl="1"/>
            <a:endParaRPr lang="en-US" dirty="0" smtClean="0"/>
          </a:p>
          <a:p>
            <a:pPr lvl="1"/>
            <a:r>
              <a:rPr lang="en-US" dirty="0" smtClean="0"/>
              <a:t>Authentic learning experiences</a:t>
            </a:r>
          </a:p>
          <a:p>
            <a:pPr lvl="1"/>
            <a:endParaRPr lang="en-US" sz="2000" dirty="0"/>
          </a:p>
        </p:txBody>
      </p:sp>
      <p:sp>
        <p:nvSpPr>
          <p:cNvPr id="6" name="Slide Number Placeholder 5"/>
          <p:cNvSpPr>
            <a:spLocks noGrp="1"/>
          </p:cNvSpPr>
          <p:nvPr>
            <p:ph type="sldNum" sz="quarter" idx="12"/>
          </p:nvPr>
        </p:nvSpPr>
        <p:spPr/>
        <p:txBody>
          <a:bodyPr/>
          <a:lstStyle/>
          <a:p>
            <a:fld id="{F7CF9A19-3BA9-104E-85C6-FDD88B872C10}" type="slidenum">
              <a:rPr lang="en-US" smtClean="0"/>
              <a:t>21</a:t>
            </a:fld>
            <a:endParaRPr lang="en-US"/>
          </a:p>
        </p:txBody>
      </p:sp>
    </p:spTree>
    <p:extLst>
      <p:ext uri="{BB962C8B-B14F-4D97-AF65-F5344CB8AC3E}">
        <p14:creationId xmlns:p14="http://schemas.microsoft.com/office/powerpoint/2010/main" val="2168407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
            </a:r>
            <a:br>
              <a:rPr lang="en-US" sz="4000" dirty="0" smtClean="0"/>
            </a:br>
            <a:r>
              <a:rPr lang="en-US" sz="4000" dirty="0" err="1" smtClean="0"/>
              <a:t>maya</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Maya </a:t>
            </a:r>
            <a:r>
              <a:rPr lang="en-US" dirty="0"/>
              <a:t>mobilized an inquiry stance </a:t>
            </a:r>
            <a:r>
              <a:rPr lang="en-US" dirty="0" smtClean="0"/>
              <a:t>:</a:t>
            </a:r>
          </a:p>
          <a:p>
            <a:pPr marL="114300" indent="0" algn="ctr">
              <a:buNone/>
            </a:pPr>
            <a:endParaRPr lang="en-US" i="1" dirty="0" smtClean="0"/>
          </a:p>
          <a:p>
            <a:pPr marL="114300" indent="0" algn="ctr">
              <a:buNone/>
            </a:pPr>
            <a:r>
              <a:rPr lang="en-US" i="1" dirty="0" smtClean="0"/>
              <a:t>I </a:t>
            </a:r>
            <a:r>
              <a:rPr lang="en-US" i="1" dirty="0"/>
              <a:t>want to engage the student [teachers] in inquiry…I want them to discover some things about how literacy works to position people or to exert power through their own inquiring into text. So I see my role as a facilitating conversations between the readings and then providing particular examples and scaffolds so that we can inquire together and they can arrive at different understandings.</a:t>
            </a:r>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CF9A19-3BA9-104E-85C6-FDD88B872C10}" type="slidenum">
              <a:rPr lang="en-US" smtClean="0"/>
              <a:t>22</a:t>
            </a:fld>
            <a:endParaRPr lang="en-US"/>
          </a:p>
        </p:txBody>
      </p:sp>
    </p:spTree>
    <p:extLst>
      <p:ext uri="{BB962C8B-B14F-4D97-AF65-F5344CB8AC3E}">
        <p14:creationId xmlns:p14="http://schemas.microsoft.com/office/powerpoint/2010/main" val="755049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lstStyle/>
          <a:p>
            <a:fld id="{F7CF9A19-3BA9-104E-85C6-FDD88B872C10}" type="slidenum">
              <a:rPr lang="en-US" smtClean="0"/>
              <a:t>23</a:t>
            </a:fld>
            <a:endParaRPr lang="en-US"/>
          </a:p>
        </p:txBody>
      </p:sp>
      <p:sp>
        <p:nvSpPr>
          <p:cNvPr id="4" name="Title 3"/>
          <p:cNvSpPr>
            <a:spLocks noGrp="1"/>
          </p:cNvSpPr>
          <p:nvPr>
            <p:ph type="title"/>
          </p:nvPr>
        </p:nvSpPr>
        <p:spPr/>
        <p:txBody>
          <a:bodyPr/>
          <a:lstStyle/>
          <a:p>
            <a:r>
              <a:rPr lang="en-US" dirty="0" err="1" smtClean="0"/>
              <a:t>Multiliteracies</a:t>
            </a:r>
            <a:r>
              <a:rPr lang="en-US" dirty="0" smtClean="0"/>
              <a:t> approach – Cathy </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1044458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Sub-set</a:t>
            </a:r>
            <a:endParaRPr lang="en-US" dirty="0"/>
          </a:p>
        </p:txBody>
      </p:sp>
      <p:sp>
        <p:nvSpPr>
          <p:cNvPr id="7" name="Content Placeholder 6"/>
          <p:cNvSpPr>
            <a:spLocks noGrp="1"/>
          </p:cNvSpPr>
          <p:nvPr>
            <p:ph idx="1"/>
          </p:nvPr>
        </p:nvSpPr>
        <p:spPr/>
        <p:txBody>
          <a:bodyPr/>
          <a:lstStyle/>
          <a:p>
            <a:pPr marL="114300" indent="0">
              <a:buNone/>
            </a:pPr>
            <a:r>
              <a:rPr lang="en-US" sz="2800" dirty="0" smtClean="0"/>
              <a:t>                   7 </a:t>
            </a:r>
            <a:r>
              <a:rPr lang="en-US" sz="2800" dirty="0"/>
              <a:t>literacy teacher educators</a:t>
            </a:r>
          </a:p>
          <a:p>
            <a:endParaRPr lang="en-US" sz="2800" dirty="0" smtClean="0"/>
          </a:p>
          <a:p>
            <a:pPr>
              <a:buFont typeface="Wingdings" panose="05000000000000000000" pitchFamily="2" charset="2"/>
              <a:buChar char="Ø"/>
            </a:pPr>
            <a:r>
              <a:rPr lang="en-US" sz="2800" dirty="0"/>
              <a:t>1 New career:  0 – 5  </a:t>
            </a:r>
            <a:r>
              <a:rPr lang="en-US" sz="2800" dirty="0" smtClean="0"/>
              <a:t>years </a:t>
            </a:r>
            <a:r>
              <a:rPr lang="en-US" sz="2800" dirty="0"/>
              <a:t>experience; </a:t>
            </a:r>
          </a:p>
          <a:p>
            <a:pPr marL="109728" indent="0">
              <a:buNone/>
            </a:pPr>
            <a:endParaRPr lang="en-US" sz="2800" dirty="0"/>
          </a:p>
          <a:p>
            <a:pPr>
              <a:buFont typeface="Wingdings" panose="05000000000000000000" pitchFamily="2" charset="2"/>
              <a:buChar char="Ø"/>
            </a:pPr>
            <a:r>
              <a:rPr lang="en-US" sz="2800" dirty="0"/>
              <a:t>2 Mid-career: </a:t>
            </a:r>
            <a:r>
              <a:rPr lang="en-US" sz="2800" dirty="0" smtClean="0"/>
              <a:t>  6 </a:t>
            </a:r>
            <a:r>
              <a:rPr lang="en-US" sz="2800" dirty="0"/>
              <a:t>- 10 years experience;</a:t>
            </a:r>
          </a:p>
          <a:p>
            <a:pPr marL="109728" indent="0">
              <a:buNone/>
            </a:pPr>
            <a:endParaRPr lang="en-US" sz="2800" dirty="0"/>
          </a:p>
          <a:p>
            <a:pPr>
              <a:buFont typeface="Wingdings" panose="05000000000000000000" pitchFamily="2" charset="2"/>
              <a:buChar char="Ø"/>
            </a:pPr>
            <a:r>
              <a:rPr lang="en-US" sz="2800" dirty="0" smtClean="0"/>
              <a:t>4 </a:t>
            </a:r>
            <a:r>
              <a:rPr lang="en-US" sz="2800" dirty="0"/>
              <a:t>Later-career: 10 + years experience </a:t>
            </a:r>
          </a:p>
          <a:p>
            <a:endParaRPr lang="en-US" dirty="0"/>
          </a:p>
        </p:txBody>
      </p:sp>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lstStyle/>
          <a:p>
            <a:fld id="{F7CF9A19-3BA9-104E-85C6-FDD88B872C10}" type="slidenum">
              <a:rPr lang="en-US" smtClean="0"/>
              <a:t>24</a:t>
            </a:fld>
            <a:endParaRPr lang="en-US"/>
          </a:p>
        </p:txBody>
      </p:sp>
    </p:spTree>
    <p:extLst>
      <p:ext uri="{BB962C8B-B14F-4D97-AF65-F5344CB8AC3E}">
        <p14:creationId xmlns:p14="http://schemas.microsoft.com/office/powerpoint/2010/main" val="19838595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Pertinent Nodes/Themes</a:t>
            </a:r>
            <a:endParaRPr lang="en-US" dirty="0"/>
          </a:p>
        </p:txBody>
      </p:sp>
      <p:sp>
        <p:nvSpPr>
          <p:cNvPr id="3" name="Content Placeholder 2"/>
          <p:cNvSpPr>
            <a:spLocks noGrp="1"/>
          </p:cNvSpPr>
          <p:nvPr>
            <p:ph idx="1"/>
          </p:nvPr>
        </p:nvSpPr>
        <p:spPr/>
        <p:txBody>
          <a:bodyPr>
            <a:normAutofit lnSpcReduction="10000"/>
          </a:bodyPr>
          <a:lstStyle/>
          <a:p>
            <a:r>
              <a:rPr lang="en-US" sz="2800" dirty="0"/>
              <a:t>Early Childhood</a:t>
            </a:r>
          </a:p>
          <a:p>
            <a:r>
              <a:rPr lang="en-US" sz="2800" dirty="0"/>
              <a:t>Future Plans</a:t>
            </a:r>
          </a:p>
          <a:p>
            <a:r>
              <a:rPr lang="en-US" sz="2800" dirty="0"/>
              <a:t>Gaps in Knowledge</a:t>
            </a:r>
          </a:p>
          <a:p>
            <a:r>
              <a:rPr lang="en-US" sz="2800" dirty="0"/>
              <a:t>Goals</a:t>
            </a:r>
          </a:p>
          <a:p>
            <a:r>
              <a:rPr lang="en-US" sz="2800" dirty="0"/>
              <a:t>Identity</a:t>
            </a:r>
          </a:p>
          <a:p>
            <a:r>
              <a:rPr lang="en-US" sz="2800" dirty="0"/>
              <a:t>Turning Points</a:t>
            </a:r>
          </a:p>
          <a:p>
            <a:r>
              <a:rPr lang="en-US" sz="2800" dirty="0"/>
              <a:t>Influences on practice</a:t>
            </a:r>
          </a:p>
          <a:p>
            <a:r>
              <a:rPr lang="en-US" sz="2800" dirty="0"/>
              <a:t>Pedagogy</a:t>
            </a:r>
          </a:p>
          <a:p>
            <a:r>
              <a:rPr lang="en-US" sz="2800" dirty="0"/>
              <a:t>Qualities of </a:t>
            </a:r>
            <a:r>
              <a:rPr lang="en-US" sz="2800" dirty="0" err="1"/>
              <a:t>TE</a:t>
            </a:r>
            <a:endParaRPr lang="en-US" sz="2800" dirty="0"/>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CF9A19-3BA9-104E-85C6-FDD88B872C10}" type="slidenum">
              <a:rPr lang="en-US" smtClean="0"/>
              <a:t>25</a:t>
            </a:fld>
            <a:endParaRPr lang="en-US"/>
          </a:p>
        </p:txBody>
      </p:sp>
    </p:spTree>
    <p:extLst>
      <p:ext uri="{BB962C8B-B14F-4D97-AF65-F5344CB8AC3E}">
        <p14:creationId xmlns:p14="http://schemas.microsoft.com/office/powerpoint/2010/main" val="56445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Theoretical Framework </a:t>
            </a:r>
            <a:endParaRPr lang="en-US" dirty="0"/>
          </a:p>
        </p:txBody>
      </p:sp>
      <p:sp>
        <p:nvSpPr>
          <p:cNvPr id="3" name="Content Placeholder 2"/>
          <p:cNvSpPr>
            <a:spLocks noGrp="1"/>
          </p:cNvSpPr>
          <p:nvPr>
            <p:ph idx="1"/>
          </p:nvPr>
        </p:nvSpPr>
        <p:spPr>
          <a:xfrm>
            <a:off x="457200" y="1752600"/>
            <a:ext cx="8229600" cy="4968875"/>
          </a:xfrm>
        </p:spPr>
        <p:txBody>
          <a:bodyPr>
            <a:normAutofit fontScale="92500" lnSpcReduction="10000"/>
          </a:bodyPr>
          <a:lstStyle/>
          <a:p>
            <a:pPr marL="109728" indent="0">
              <a:buNone/>
            </a:pPr>
            <a:r>
              <a:rPr lang="en-US" sz="2800" dirty="0"/>
              <a:t>6 Themes (Rowsell, Kosnik and Beck, 2008) </a:t>
            </a:r>
          </a:p>
          <a:p>
            <a:pPr marL="109728" indent="0">
              <a:buNone/>
            </a:pPr>
            <a:endParaRPr lang="en-US" sz="2800" dirty="0"/>
          </a:p>
          <a:p>
            <a:pPr>
              <a:buFont typeface="Wingdings" panose="05000000000000000000" pitchFamily="2" charset="2"/>
              <a:buChar char="Ø"/>
            </a:pPr>
            <a:r>
              <a:rPr lang="en-US" sz="2800" dirty="0"/>
              <a:t>Recognizing a diversity of language forms                                                                                      </a:t>
            </a:r>
          </a:p>
          <a:p>
            <a:pPr>
              <a:buFont typeface="Wingdings" panose="05000000000000000000" pitchFamily="2" charset="2"/>
              <a:buChar char="Ø"/>
            </a:pPr>
            <a:r>
              <a:rPr lang="en-US" sz="2800" dirty="0"/>
              <a:t>Combining the old and the new in literacy pedagogy                                                                        </a:t>
            </a:r>
          </a:p>
          <a:p>
            <a:pPr>
              <a:buFont typeface="Wingdings" panose="05000000000000000000" pitchFamily="2" charset="2"/>
              <a:buChar char="Ø"/>
            </a:pPr>
            <a:r>
              <a:rPr lang="en-US" sz="2800" dirty="0"/>
              <a:t>Applying a broad concept of literacy                                                                                                             </a:t>
            </a:r>
          </a:p>
          <a:p>
            <a:pPr>
              <a:buFont typeface="Wingdings" panose="05000000000000000000" pitchFamily="2" charset="2"/>
              <a:buChar char="Ø"/>
            </a:pPr>
            <a:r>
              <a:rPr lang="en-US" sz="2800" dirty="0"/>
              <a:t>Building an inclusive, critical approach to literacy                                                                                          </a:t>
            </a:r>
          </a:p>
          <a:p>
            <a:pPr>
              <a:buFont typeface="Wingdings" panose="05000000000000000000" pitchFamily="2" charset="2"/>
              <a:buChar char="Ø"/>
            </a:pPr>
            <a:r>
              <a:rPr lang="en-US" sz="2800" dirty="0"/>
              <a:t>Balancing social, cultural, and individual perspectives                                                                    </a:t>
            </a:r>
          </a:p>
          <a:p>
            <a:pPr>
              <a:buFont typeface="Wingdings" panose="05000000000000000000" pitchFamily="2" charset="2"/>
              <a:buChar char="Ø"/>
            </a:pPr>
            <a:r>
              <a:rPr lang="en-US" sz="2800" dirty="0"/>
              <a:t> Implementing a constructivist, dialogical approach</a:t>
            </a:r>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CF9A19-3BA9-104E-85C6-FDD88B872C10}" type="slidenum">
              <a:rPr lang="en-US" smtClean="0"/>
              <a:t>26</a:t>
            </a:fld>
            <a:endParaRPr lang="en-US"/>
          </a:p>
        </p:txBody>
      </p:sp>
    </p:spTree>
    <p:extLst>
      <p:ext uri="{BB962C8B-B14F-4D97-AF65-F5344CB8AC3E}">
        <p14:creationId xmlns:p14="http://schemas.microsoft.com/office/powerpoint/2010/main" val="11086661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Emerging themes so Far…</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endParaRPr lang="en-US" dirty="0" smtClean="0"/>
          </a:p>
          <a:p>
            <a:pPr>
              <a:buFont typeface="Wingdings" panose="05000000000000000000" pitchFamily="2" charset="2"/>
              <a:buChar char="Ø"/>
            </a:pPr>
            <a:r>
              <a:rPr lang="en-US" sz="2800" dirty="0" smtClean="0"/>
              <a:t>Balancing </a:t>
            </a:r>
            <a:r>
              <a:rPr lang="en-US" sz="2800" dirty="0"/>
              <a:t>practice and theory</a:t>
            </a:r>
          </a:p>
          <a:p>
            <a:pPr marL="109728" indent="0">
              <a:buNone/>
            </a:pPr>
            <a:endParaRPr lang="en-US" sz="2800" dirty="0"/>
          </a:p>
          <a:p>
            <a:pPr>
              <a:buFont typeface="Wingdings" panose="05000000000000000000" pitchFamily="2" charset="2"/>
              <a:buChar char="Ø"/>
            </a:pPr>
            <a:r>
              <a:rPr lang="en-US" sz="2800" dirty="0"/>
              <a:t>Relational teaching</a:t>
            </a:r>
          </a:p>
          <a:p>
            <a:pPr>
              <a:buFont typeface="Wingdings" panose="05000000000000000000" pitchFamily="2" charset="2"/>
              <a:buChar char="Ø"/>
            </a:pPr>
            <a:endParaRPr lang="en-US" sz="2800" dirty="0"/>
          </a:p>
          <a:p>
            <a:pPr>
              <a:buFont typeface="Wingdings" panose="05000000000000000000" pitchFamily="2" charset="2"/>
              <a:buChar char="Ø"/>
            </a:pPr>
            <a:r>
              <a:rPr lang="en-US" sz="2800" dirty="0"/>
              <a:t>Vision of the future</a:t>
            </a:r>
          </a:p>
          <a:p>
            <a:pPr marL="114300" indent="0">
              <a:buNone/>
            </a:pP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CF9A19-3BA9-104E-85C6-FDD88B872C10}" type="slidenum">
              <a:rPr lang="en-US" smtClean="0"/>
              <a:t>27</a:t>
            </a:fld>
            <a:endParaRPr lang="en-US"/>
          </a:p>
        </p:txBody>
      </p:sp>
    </p:spTree>
    <p:extLst>
      <p:ext uri="{BB962C8B-B14F-4D97-AF65-F5344CB8AC3E}">
        <p14:creationId xmlns:p14="http://schemas.microsoft.com/office/powerpoint/2010/main" val="39556434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Relational </a:t>
            </a:r>
            <a:r>
              <a:rPr lang="en-US" dirty="0" err="1" smtClean="0"/>
              <a:t>TeACHING</a:t>
            </a:r>
            <a:r>
              <a:rPr lang="en-US" dirty="0" smtClean="0"/>
              <a:t> </a:t>
            </a:r>
            <a:endParaRPr lang="en-US" dirty="0"/>
          </a:p>
        </p:txBody>
      </p:sp>
      <p:sp>
        <p:nvSpPr>
          <p:cNvPr id="3" name="Content Placeholder 2"/>
          <p:cNvSpPr>
            <a:spLocks noGrp="1"/>
          </p:cNvSpPr>
          <p:nvPr>
            <p:ph idx="1"/>
          </p:nvPr>
        </p:nvSpPr>
        <p:spPr/>
        <p:txBody>
          <a:bodyPr/>
          <a:lstStyle/>
          <a:p>
            <a:endParaRPr lang="en-US" dirty="0" smtClean="0"/>
          </a:p>
          <a:p>
            <a:endParaRPr lang="en-US" dirty="0"/>
          </a:p>
          <a:p>
            <a:r>
              <a:rPr lang="en-US" sz="2800" dirty="0" smtClean="0"/>
              <a:t>Supported </a:t>
            </a:r>
            <a:r>
              <a:rPr lang="en-US" sz="2800" dirty="0"/>
              <a:t>socio-cultural notion of Multiliteracies</a:t>
            </a:r>
          </a:p>
          <a:p>
            <a:endParaRPr lang="en-US" sz="2800" dirty="0"/>
          </a:p>
          <a:p>
            <a:r>
              <a:rPr lang="en-US" sz="2800" dirty="0"/>
              <a:t>Developed meaningful relationships with students</a:t>
            </a:r>
          </a:p>
          <a:p>
            <a:pPr marL="114300" indent="0">
              <a:buNone/>
            </a:pP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CF9A19-3BA9-104E-85C6-FDD88B872C10}" type="slidenum">
              <a:rPr lang="en-US" smtClean="0"/>
              <a:t>28</a:t>
            </a:fld>
            <a:endParaRPr lang="en-US"/>
          </a:p>
        </p:txBody>
      </p:sp>
    </p:spTree>
    <p:extLst>
      <p:ext uri="{BB962C8B-B14F-4D97-AF65-F5344CB8AC3E}">
        <p14:creationId xmlns:p14="http://schemas.microsoft.com/office/powerpoint/2010/main" val="20430312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109728" indent="0">
              <a:buNone/>
            </a:pPr>
            <a:endParaRPr lang="en-US" dirty="0" smtClean="0"/>
          </a:p>
          <a:p>
            <a:pPr marL="109728" indent="0">
              <a:buNone/>
            </a:pPr>
            <a:endParaRPr lang="en-US" dirty="0"/>
          </a:p>
          <a:p>
            <a:pPr marL="109728" indent="0">
              <a:buNone/>
            </a:pPr>
            <a:r>
              <a:rPr lang="en-US" sz="3200" dirty="0" smtClean="0"/>
              <a:t>“</a:t>
            </a:r>
            <a:r>
              <a:rPr lang="en-US" sz="3200" dirty="0"/>
              <a:t>Being closely attentive to what my student teachers are doing and saying seems hugely important to me.”</a:t>
            </a:r>
          </a:p>
          <a:p>
            <a:pPr marL="109728" indent="0">
              <a:buNone/>
            </a:pPr>
            <a:r>
              <a:rPr lang="en-US" sz="3200" dirty="0"/>
              <a:t>                             </a:t>
            </a:r>
            <a:r>
              <a:rPr lang="en-US" sz="3200" dirty="0" smtClean="0"/>
              <a:t>                                                       </a:t>
            </a:r>
          </a:p>
          <a:p>
            <a:pPr marL="109728" indent="0">
              <a:buNone/>
            </a:pPr>
            <a:r>
              <a:rPr lang="en-US" sz="3200" dirty="0"/>
              <a:t> </a:t>
            </a:r>
            <a:r>
              <a:rPr lang="en-US" sz="3200" dirty="0" smtClean="0"/>
              <a:t>                                                     Justin</a:t>
            </a:r>
            <a:endParaRPr lang="en-US" sz="3200" dirty="0"/>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CF9A19-3BA9-104E-85C6-FDD88B872C10}" type="slidenum">
              <a:rPr lang="en-US" smtClean="0"/>
              <a:t>29</a:t>
            </a:fld>
            <a:endParaRPr lang="en-US"/>
          </a:p>
        </p:txBody>
      </p:sp>
    </p:spTree>
    <p:extLst>
      <p:ext uri="{BB962C8B-B14F-4D97-AF65-F5344CB8AC3E}">
        <p14:creationId xmlns:p14="http://schemas.microsoft.com/office/powerpoint/2010/main" val="7290778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lstStyle/>
          <a:p>
            <a:fld id="{F7CF9A19-3BA9-104E-85C6-FDD88B872C10}" type="slidenum">
              <a:rPr lang="en-US" smtClean="0"/>
              <a:t>30</a:t>
            </a:fld>
            <a:endParaRPr lang="en-US"/>
          </a:p>
        </p:txBody>
      </p:sp>
      <p:sp>
        <p:nvSpPr>
          <p:cNvPr id="4" name="Title 3"/>
          <p:cNvSpPr>
            <a:spLocks noGrp="1"/>
          </p:cNvSpPr>
          <p:nvPr>
            <p:ph type="title"/>
          </p:nvPr>
        </p:nvSpPr>
        <p:spPr/>
        <p:txBody>
          <a:bodyPr/>
          <a:lstStyle/>
          <a:p>
            <a:r>
              <a:rPr lang="en-US" dirty="0" smtClean="0"/>
              <a:t>Student teachers’ Perspective – Lydia </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7344174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questions </a:t>
            </a:r>
            <a:endParaRPr lang="en-US" dirty="0"/>
          </a:p>
        </p:txBody>
      </p:sp>
      <p:sp>
        <p:nvSpPr>
          <p:cNvPr id="3" name="Content Placeholder 2"/>
          <p:cNvSpPr>
            <a:spLocks noGrp="1"/>
          </p:cNvSpPr>
          <p:nvPr>
            <p:ph idx="1"/>
          </p:nvPr>
        </p:nvSpPr>
        <p:spPr/>
        <p:txBody>
          <a:bodyPr>
            <a:normAutofit lnSpcReduction="10000"/>
          </a:bodyPr>
          <a:lstStyle/>
          <a:p>
            <a:r>
              <a:rPr lang="en-US" dirty="0" smtClean="0"/>
              <a:t>Who should be the literacy teacher educators? </a:t>
            </a:r>
          </a:p>
          <a:p>
            <a:r>
              <a:rPr lang="en-US" dirty="0" smtClean="0"/>
              <a:t>What background experiences are necessary to be an LTE? </a:t>
            </a:r>
          </a:p>
          <a:p>
            <a:r>
              <a:rPr lang="en-US" dirty="0" smtClean="0"/>
              <a:t>What should LTEs try to accomplish in their literacy courses? </a:t>
            </a:r>
          </a:p>
          <a:p>
            <a:r>
              <a:rPr lang="en-US" dirty="0" smtClean="0"/>
              <a:t>What </a:t>
            </a:r>
            <a:r>
              <a:rPr lang="en-US" dirty="0"/>
              <a:t>are essential knowledge and skills for student teachers to acquire</a:t>
            </a:r>
            <a:r>
              <a:rPr lang="en-US" dirty="0" smtClean="0"/>
              <a:t>?</a:t>
            </a:r>
          </a:p>
          <a:p>
            <a:r>
              <a:rPr lang="en-US" dirty="0" smtClean="0"/>
              <a:t> </a:t>
            </a:r>
            <a:r>
              <a:rPr lang="en-US" dirty="0"/>
              <a:t>Is building community necessary in higher education? </a:t>
            </a:r>
            <a:endParaRPr lang="en-US" dirty="0" smtClean="0"/>
          </a:p>
          <a:p>
            <a:r>
              <a:rPr lang="en-US" dirty="0" smtClean="0"/>
              <a:t>Should  </a:t>
            </a:r>
            <a:r>
              <a:rPr lang="en-US" dirty="0"/>
              <a:t>instructors in higher education be expected to build community? </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CF9A19-3BA9-104E-85C6-FDD88B872C10}" type="slidenum">
              <a:rPr lang="en-US" smtClean="0"/>
              <a:t>31</a:t>
            </a:fld>
            <a:endParaRPr lang="en-US"/>
          </a:p>
        </p:txBody>
      </p:sp>
    </p:spTree>
    <p:extLst>
      <p:ext uri="{BB962C8B-B14F-4D97-AF65-F5344CB8AC3E}">
        <p14:creationId xmlns:p14="http://schemas.microsoft.com/office/powerpoint/2010/main" val="18325730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a:bodyPr>
          <a:lstStyle/>
          <a:p>
            <a:fld id="{F7CF9A19-3BA9-104E-85C6-FDD88B872C10}" type="slidenum">
              <a:rPr lang="en-US" smtClean="0"/>
              <a:t>32</a:t>
            </a:fld>
            <a:endParaRPr lang="en-US"/>
          </a:p>
        </p:txBody>
      </p:sp>
      <p:pic>
        <p:nvPicPr>
          <p:cNvPr id="4" name="Picture 3"/>
          <p:cNvPicPr>
            <a:picLocks noChangeAspect="1"/>
          </p:cNvPicPr>
          <p:nvPr/>
        </p:nvPicPr>
        <p:blipFill>
          <a:blip r:embed="rId2"/>
          <a:stretch>
            <a:fillRect/>
          </a:stretch>
        </p:blipFill>
        <p:spPr>
          <a:xfrm>
            <a:off x="1993900" y="0"/>
            <a:ext cx="5143500" cy="6858000"/>
          </a:xfrm>
          <a:prstGeom prst="rect">
            <a:avLst/>
          </a:prstGeom>
        </p:spPr>
      </p:pic>
    </p:spTree>
    <p:extLst>
      <p:ext uri="{BB962C8B-B14F-4D97-AF65-F5344CB8AC3E}">
        <p14:creationId xmlns:p14="http://schemas.microsoft.com/office/powerpoint/2010/main" val="86008021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lstStyle/>
          <a:p>
            <a:fld id="{F7CF9A19-3BA9-104E-85C6-FDD88B872C10}" type="slidenum">
              <a:rPr lang="en-US" smtClean="0"/>
              <a:t>33</a:t>
            </a:fld>
            <a:endParaRPr lang="en-US"/>
          </a:p>
        </p:txBody>
      </p:sp>
      <p:sp>
        <p:nvSpPr>
          <p:cNvPr id="4" name="Title 3"/>
          <p:cNvSpPr>
            <a:spLocks noGrp="1"/>
          </p:cNvSpPr>
          <p:nvPr>
            <p:ph type="title"/>
          </p:nvPr>
        </p:nvSpPr>
        <p:spPr/>
        <p:txBody>
          <a:bodyPr/>
          <a:lstStyle/>
          <a:p>
            <a:r>
              <a:rPr lang="en-US" dirty="0" smtClean="0"/>
              <a:t>Stay connected with us:</a:t>
            </a:r>
            <a:endParaRPr lang="en-US" dirty="0"/>
          </a:p>
        </p:txBody>
      </p:sp>
      <p:sp>
        <p:nvSpPr>
          <p:cNvPr id="5" name="Text Placeholder 4"/>
          <p:cNvSpPr>
            <a:spLocks noGrp="1"/>
          </p:cNvSpPr>
          <p:nvPr>
            <p:ph type="body" idx="1"/>
          </p:nvPr>
        </p:nvSpPr>
        <p:spPr/>
        <p:txBody>
          <a:bodyPr/>
          <a:lstStyle/>
          <a:p>
            <a:r>
              <a:rPr lang="en-US" dirty="0" err="1" smtClean="0"/>
              <a:t>www.literacyteaching.net</a:t>
            </a:r>
            <a:endParaRPr lang="en-US" dirty="0"/>
          </a:p>
        </p:txBody>
      </p:sp>
    </p:spTree>
    <p:extLst>
      <p:ext uri="{BB962C8B-B14F-4D97-AF65-F5344CB8AC3E}">
        <p14:creationId xmlns:p14="http://schemas.microsoft.com/office/powerpoint/2010/main" val="37906513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ＭＳ Ｐ明朝"/>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Apothecary.thmx</Template>
  <TotalTime>4530</TotalTime>
  <Words>1084</Words>
  <Application>Microsoft Macintosh PowerPoint</Application>
  <PresentationFormat>On-screen Show (4:3)</PresentationFormat>
  <Paragraphs>263</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Apothecary</vt:lpstr>
      <vt:lpstr>Literacy Teacher Educators: You teach who you are</vt:lpstr>
      <vt:lpstr>Literacy Teacher Educators:  Their Backgrounds, Visions,  And Practices</vt:lpstr>
      <vt:lpstr>Data gathering</vt:lpstr>
      <vt:lpstr>28 Participants </vt:lpstr>
      <vt:lpstr>Drawing on Classroom  Teacher experiences </vt:lpstr>
      <vt:lpstr>Ed’l Background + Research Activities </vt:lpstr>
      <vt:lpstr>              During Your  undergrad   Did you  plan To do  a PhD?  </vt:lpstr>
      <vt:lpstr>Doctoral Research </vt:lpstr>
      <vt:lpstr>PowerPoint Presentation</vt:lpstr>
      <vt:lpstr>Qualities of an Effective LTE</vt:lpstr>
      <vt:lpstr> Terms used to describe self  (could select more than one)  </vt:lpstr>
      <vt:lpstr>Academic communities  </vt:lpstr>
      <vt:lpstr>A Critical Stance in Literacy Teacher education</vt:lpstr>
      <vt:lpstr>Participants</vt:lpstr>
      <vt:lpstr>Critical Stance</vt:lpstr>
      <vt:lpstr>Critical stance</vt:lpstr>
      <vt:lpstr>findings</vt:lpstr>
      <vt:lpstr>melissa</vt:lpstr>
      <vt:lpstr>Findings</vt:lpstr>
      <vt:lpstr>pietro</vt:lpstr>
      <vt:lpstr>findings</vt:lpstr>
      <vt:lpstr> maya </vt:lpstr>
      <vt:lpstr>Multiliteracies approach – Cathy </vt:lpstr>
      <vt:lpstr>Sub-set</vt:lpstr>
      <vt:lpstr>Pertinent Nodes/Themes</vt:lpstr>
      <vt:lpstr>Theoretical Framework </vt:lpstr>
      <vt:lpstr>Emerging themes so Far…</vt:lpstr>
      <vt:lpstr>Relational TeACHING </vt:lpstr>
      <vt:lpstr>PowerPoint Presentation</vt:lpstr>
      <vt:lpstr>Student teachers’ Perspective – Lydia </vt:lpstr>
      <vt:lpstr>Discussion questions </vt:lpstr>
      <vt:lpstr>PowerPoint Presentation</vt:lpstr>
      <vt:lpstr>Stay connected with us:</vt:lpstr>
    </vt:vector>
  </TitlesOfParts>
  <Company>oise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Literacy Teacher Educators </dc:title>
  <dc:creator>clare kosnik</dc:creator>
  <cp:lastModifiedBy>Pooja Dharamshi</cp:lastModifiedBy>
  <cp:revision>48</cp:revision>
  <cp:lastPrinted>2013-08-31T11:53:51Z</cp:lastPrinted>
  <dcterms:created xsi:type="dcterms:W3CDTF">2013-08-14T17:47:43Z</dcterms:created>
  <dcterms:modified xsi:type="dcterms:W3CDTF">2014-05-08T18:55:38Z</dcterms:modified>
</cp:coreProperties>
</file>