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sldIdLst>
    <p:sldId id="256" r:id="rId2"/>
    <p:sldId id="257" r:id="rId3"/>
    <p:sldId id="258" r:id="rId4"/>
    <p:sldId id="259" r:id="rId5"/>
    <p:sldId id="260" r:id="rId6"/>
    <p:sldId id="261" r:id="rId7"/>
    <p:sldId id="266" r:id="rId8"/>
    <p:sldId id="262" r:id="rId9"/>
    <p:sldId id="263" r:id="rId10"/>
    <p:sldId id="264" r:id="rId11"/>
    <p:sldId id="265" r:id="rId12"/>
    <p:sldId id="269" r:id="rId13"/>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7" autoAdjust="0"/>
    <p:restoredTop sz="94643" autoAdjust="0"/>
  </p:normalViewPr>
  <p:slideViewPr>
    <p:cSldViewPr>
      <p:cViewPr varScale="1">
        <p:scale>
          <a:sx n="103" d="100"/>
          <a:sy n="103" d="100"/>
        </p:scale>
        <p:origin x="-102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3A9A583-9C3A-464E-97E0-028E3A9B1081}" type="datetimeFigureOut">
              <a:rPr lang="en-US" smtClean="0"/>
              <a:pPr/>
              <a:t>2014-03-27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56CEAA7-0DC4-4C13-BCCB-6C9C947906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6CEAA7-0DC4-4C13-BCCB-6C9C9479067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6CEAA7-0DC4-4C13-BCCB-6C9C9479067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6CEAA7-0DC4-4C13-BCCB-6C9C94790679}"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56CEAA7-0DC4-4C13-BCCB-6C9C9479067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56CEAA7-0DC4-4C13-BCCB-6C9C94790679}"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56CEAA7-0DC4-4C13-BCCB-6C9C947906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3A9A583-9C3A-464E-97E0-028E3A9B1081}" type="datetimeFigureOut">
              <a:rPr lang="en-US" smtClean="0"/>
              <a:pPr/>
              <a:t>2014-03-27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56CEAA7-0DC4-4C13-BCCB-6C9C9479067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3A9A583-9C3A-464E-97E0-028E3A9B1081}" type="datetimeFigureOut">
              <a:rPr lang="en-US" smtClean="0"/>
              <a:pPr/>
              <a:t>2014-03-27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56CEAA7-0DC4-4C13-BCCB-6C9C9479067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6CEAA7-0DC4-4C13-BCCB-6C9C947906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A9A583-9C3A-464E-97E0-028E3A9B1081}" type="datetimeFigureOut">
              <a:rPr lang="en-US" smtClean="0"/>
              <a:pPr/>
              <a:t>2014-03-27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56CEAA7-0DC4-4C13-BCCB-6C9C947906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3A9A583-9C3A-464E-97E0-028E3A9B1081}" type="datetimeFigureOut">
              <a:rPr lang="en-US" smtClean="0"/>
              <a:pPr/>
              <a:t>2014-03-27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56CEAA7-0DC4-4C13-BCCB-6C9C947906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1215589"/>
            <a:ext cx="9144000" cy="39395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3600" b="1" dirty="0" smtClean="0">
                <a:solidFill>
                  <a:schemeClr val="bg2">
                    <a:lumMod val="50000"/>
                  </a:schemeClr>
                </a:solidFill>
                <a:latin typeface="Times New Roman" pitchFamily="18" charset="0"/>
                <a:ea typeface="Times New Roman" pitchFamily="18" charset="0"/>
                <a:cs typeface="Times New Roman" pitchFamily="18" charset="0"/>
              </a:rPr>
              <a:t>From Student to Beginning Teacher</a:t>
            </a: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 Learning</a:t>
            </a:r>
            <a:r>
              <a:rPr kumimoji="0" lang="en-US" sz="3600" b="1" i="0" u="none" strike="noStrike" cap="none" normalizeH="0" dirty="0" smtClean="0">
                <a:ln>
                  <a:noFill/>
                </a:ln>
                <a:solidFill>
                  <a:schemeClr val="bg2">
                    <a:lumMod val="50000"/>
                  </a:schemeClr>
                </a:solidFill>
                <a:effectLst/>
                <a:latin typeface="Times New Roman" pitchFamily="18" charset="0"/>
                <a:ea typeface="Times New Roman" pitchFamily="18" charset="0"/>
                <a:cs typeface="Times New Roman" pitchFamily="18" charset="0"/>
              </a:rPr>
              <a:t> Strengths and Teaching Challenges</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Monica </a:t>
            </a:r>
            <a:r>
              <a:rPr kumimoji="0" lang="en-US" sz="3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McGlynn</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-Stewart</a:t>
            </a: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George</a:t>
            </a:r>
            <a:r>
              <a:rPr kumimoji="0" lang="en-US" sz="3200" b="0" i="0" u="none" strike="noStrike" cap="none" normalizeH="0" dirty="0" smtClean="0">
                <a:ln>
                  <a:noFill/>
                </a:ln>
                <a:solidFill>
                  <a:schemeClr val="tx1"/>
                </a:solidFill>
                <a:effectLst/>
                <a:latin typeface="Times New Roman" pitchFamily="18" charset="0"/>
                <a:cs typeface="Times New Roman" pitchFamily="18" charset="0"/>
              </a:rPr>
              <a:t> Brown College, Toronto, Canada</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68953"/>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Abstract</a:t>
            </a:r>
          </a:p>
          <a:p>
            <a:pPr marL="0" marR="0" lvl="0" indent="457200"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research study examined how the professional practice of six beginning elementary teachers </a:t>
            </a:r>
            <a:r>
              <a:rPr lang="en-US" sz="2400" dirty="0" smtClean="0">
                <a:latin typeface="Times New Roman" pitchFamily="18" charset="0"/>
                <a:ea typeface="Times New Roman" pitchFamily="18" charset="0"/>
                <a:cs typeface="Times New Roman" pitchFamily="18" charset="0"/>
              </a:rPr>
              <a:t>was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influenced by their own early </a:t>
            </a:r>
            <a:r>
              <a:rPr lang="en-US" sz="2400" dirty="0" smtClean="0">
                <a:latin typeface="Times New Roman" pitchFamily="18" charset="0"/>
                <a:ea typeface="Times New Roman" pitchFamily="18" charset="0"/>
                <a:cs typeface="Times New Roman" pitchFamily="18" charset="0"/>
              </a:rPr>
              <a:t>experiences as students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participants’ early learning and current teaching were explored to determine the extent to which their early </a:t>
            </a:r>
            <a:r>
              <a:rPr lang="en-US" sz="2400" dirty="0" smtClean="0">
                <a:latin typeface="Times New Roman" pitchFamily="18" charset="0"/>
                <a:ea typeface="Times New Roman" pitchFamily="18" charset="0"/>
                <a:cs typeface="Times New Roman" pitchFamily="18" charset="0"/>
              </a:rPr>
              <a:t>experiences as pupils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influenced their understanding of themselves as teachers, and their classroom practice. Results illustrate that the participants’ early learning experiences varied greatly as did the ways in which those experiences intersected with their teaching practice. The participants all reported</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that the subjects that were the easiest to learn as pupils presented the biggest challenge as teachers, and vice versa</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Participants engaged in more professional development, were better able to accommodate struggling students and reported a greater sense of accomplishment in the subjects with which they struggled as pupils.</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170957"/>
            <a:ext cx="9144000" cy="6186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Purpose</a:t>
            </a:r>
          </a:p>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research study examined how the professional practice of six beginning elementary teachers </a:t>
            </a:r>
            <a:r>
              <a:rPr lang="en-US" sz="2400" dirty="0" smtClean="0">
                <a:latin typeface="Times New Roman" pitchFamily="18" charset="0"/>
                <a:ea typeface="Times New Roman" pitchFamily="18" charset="0"/>
                <a:cs typeface="Times New Roman" pitchFamily="18" charset="0"/>
              </a:rPr>
              <a:t>was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influenced by their own </a:t>
            </a:r>
            <a:r>
              <a:rPr lang="en-US" sz="2400" dirty="0" smtClean="0">
                <a:latin typeface="Times New Roman" pitchFamily="18" charset="0"/>
                <a:ea typeface="Times New Roman" pitchFamily="18" charset="0"/>
                <a:cs typeface="Times New Roman" pitchFamily="18" charset="0"/>
              </a:rPr>
              <a:t>school experiences as children</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purpose of the study was to determine: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How do beginning teachers draw on their own early </a:t>
            </a:r>
            <a:r>
              <a:rPr lang="en-US" sz="2400" dirty="0" smtClean="0">
                <a:latin typeface="Times New Roman" pitchFamily="18" charset="0"/>
                <a:ea typeface="Times New Roman" pitchFamily="18" charset="0"/>
                <a:cs typeface="Times New Roman" pitchFamily="18" charset="0"/>
              </a:rPr>
              <a:t>school</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experiences as pupils in their work as teachers?</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sz="2400"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sz="2400" dirty="0" smtClean="0">
                <a:latin typeface="Times New Roman" pitchFamily="18" charset="0"/>
                <a:ea typeface="Times New Roman" pitchFamily="18" charset="0"/>
                <a:cs typeface="Times New Roman" pitchFamily="18" charset="0"/>
              </a:rPr>
              <a:t>How does the relative ease with which they learned school subjects as pupils relate to the way in which they approach teaching those subjects as beginning teachers?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235139"/>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42900" algn="l"/>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Theoretical Framework</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eaLnBrk="0" fontAlgn="base" hangingPunct="0">
              <a:spcBef>
                <a:spcPct val="0"/>
              </a:spcBef>
              <a:spcAft>
                <a:spcPct val="0"/>
              </a:spcAft>
              <a:tabLst>
                <a:tab pos="342900" algn="l"/>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Personal history studies suggest that student teachers use their own experiences as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students to generalize when interpreting and making decisions about their teaching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(Carter &amp; Doyle, 1996).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Wolf,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Fallentine</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&amp; Hill (2000) argue that in order to respond to the literacy needs of their  students, pre-service teachers need to examine their own beliefs and literacy history.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Feiman-Nemser</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(2001) considers teachers’ own schooling and early teaching experience to be far more influential than the typical pre-service program.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tab pos="342900" algn="l"/>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Knowles (1988) emphasizes the importance of examining the relationships between early childhood learning experiences with family members and teachers, teacher role identity, and classroom actions.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79512" y="-108642"/>
            <a:ext cx="8964488"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Methodology and Data Sources</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dirty="0">
                <a:latin typeface="Times New Roman" pitchFamily="18" charset="0"/>
                <a:ea typeface="Times New Roman" pitchFamily="18" charset="0"/>
                <a:cs typeface="Times New Roman" pitchFamily="18" charset="0"/>
              </a:rPr>
              <a:t>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ix elementary teachers over the first three years of their practice.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smtClean="0">
                <a:latin typeface="Times New Roman" pitchFamily="18" charset="0"/>
                <a:ea typeface="Times New Roman" pitchFamily="18" charset="0"/>
                <a:cs typeface="Times New Roman" pitchFamily="18" charset="0"/>
              </a:rPr>
              <a:t>A</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ll graduates of post-baccalaureate teacher credential programs at a large urban university, and are currently teaching in urban schools. </a:t>
            </a:r>
            <a:endParaRPr lang="en-US" sz="2400"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smtClean="0">
                <a:latin typeface="Times New Roman" pitchFamily="18" charset="0"/>
                <a:ea typeface="Times New Roman" pitchFamily="18" charset="0"/>
                <a:cs typeface="Times New Roman" pitchFamily="18" charset="0"/>
              </a:rPr>
              <a:t>I</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nterviewed five times over three years and observed in their classrooms each time.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smtClean="0">
                <a:latin typeface="Times New Roman" pitchFamily="18" charset="0"/>
                <a:ea typeface="Times New Roman" pitchFamily="18" charset="0"/>
                <a:cs typeface="Times New Roman" pitchFamily="18" charset="0"/>
              </a:rPr>
              <a:t>I</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nterviews lasted about one hour each and were tape recorded and transcribed.</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smtClean="0">
                <a:latin typeface="Times New Roman" pitchFamily="18" charset="0"/>
                <a:ea typeface="Times New Roman" pitchFamily="18" charset="0"/>
                <a:cs typeface="Times New Roman" pitchFamily="18" charset="0"/>
              </a:rPr>
              <a:t>All were a</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sked the same questions, but probe questions were also asked and additional comment was encouraged.</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24299"/>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Data Analysis</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dirty="0">
                <a:latin typeface="Times New Roman" pitchFamily="18" charset="0"/>
                <a:ea typeface="Times New Roman" pitchFamily="18" charset="0"/>
                <a:cs typeface="Times New Roman" pitchFamily="18" charset="0"/>
              </a:rPr>
              <a:t>Q</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ualitative, as defined by Merriam (2009) and Punch (2009)</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smtClean="0">
                <a:latin typeface="Times New Roman" pitchFamily="18" charset="0"/>
                <a:ea typeface="Times New Roman" pitchFamily="18" charset="0"/>
                <a:cs typeface="Times New Roman" pitchFamily="18" charset="0"/>
              </a:rPr>
              <a:t>I</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nvolved a small sample of teachers who were studied in depth</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Interview sessions were largely open-ended, and the themes emerged as the study progressed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400" dirty="0">
                <a:latin typeface="Times New Roman" pitchFamily="18" charset="0"/>
                <a:ea typeface="Times New Roman" pitchFamily="18" charset="0"/>
                <a:cs typeface="Times New Roman" pitchFamily="18" charset="0"/>
              </a:rPr>
              <a:t>D</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ata was analyzed using grounded theory (Glaser, 1992; Merriam, 2009; Punch, 2009)</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Transcripts and observation data were read several times to identify themes or “codes” related to the research questions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 table of themes was then developed to establish frequencies and to develop a structure for the report</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emerging theory was continually modified through “constant comparison” with the data.</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1844781"/>
              </p:ext>
            </p:extLst>
          </p:nvPr>
        </p:nvGraphicFramePr>
        <p:xfrm>
          <a:off x="179512" y="404664"/>
          <a:ext cx="8440980" cy="6979074"/>
        </p:xfrm>
        <a:graphic>
          <a:graphicData uri="http://schemas.openxmlformats.org/drawingml/2006/table">
            <a:tbl>
              <a:tblPr/>
              <a:tblGrid>
                <a:gridCol w="2110245"/>
                <a:gridCol w="2110245"/>
                <a:gridCol w="2110245"/>
                <a:gridCol w="2110245"/>
              </a:tblGrid>
              <a:tr h="1016337">
                <a:tc>
                  <a:txBody>
                    <a:bodyPr/>
                    <a:lstStyle/>
                    <a:p>
                      <a:pPr>
                        <a:lnSpc>
                          <a:spcPct val="115000"/>
                        </a:lnSpc>
                        <a:spcAft>
                          <a:spcPts val="0"/>
                        </a:spcAft>
                      </a:pPr>
                      <a:r>
                        <a:rPr lang="en-US" sz="1800" b="1" dirty="0" smtClean="0">
                          <a:solidFill>
                            <a:schemeClr val="bg2">
                              <a:lumMod val="50000"/>
                            </a:schemeClr>
                          </a:solidFill>
                          <a:latin typeface="Times New Roman"/>
                          <a:ea typeface="Calibri"/>
                          <a:cs typeface="Times New Roman"/>
                        </a:rPr>
                        <a:t>Participants</a:t>
                      </a:r>
                      <a:endParaRPr lang="en-US" sz="1800" dirty="0">
                        <a:solidFill>
                          <a:schemeClr val="bg2">
                            <a:lumMod val="50000"/>
                          </a:schemeClr>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solidFill>
                            <a:schemeClr val="bg2">
                              <a:lumMod val="50000"/>
                            </a:schemeClr>
                          </a:solidFill>
                          <a:latin typeface="Times New Roman"/>
                          <a:ea typeface="Calibri"/>
                          <a:cs typeface="Times New Roman"/>
                        </a:rPr>
                        <a:t>Early </a:t>
                      </a:r>
                      <a:r>
                        <a:rPr lang="en-US" sz="1800" b="1" dirty="0" smtClean="0">
                          <a:solidFill>
                            <a:schemeClr val="bg2">
                              <a:lumMod val="50000"/>
                            </a:schemeClr>
                          </a:solidFill>
                          <a:latin typeface="Times New Roman"/>
                          <a:ea typeface="Calibri"/>
                          <a:cs typeface="Times New Roman"/>
                        </a:rPr>
                        <a:t>school</a:t>
                      </a:r>
                      <a:r>
                        <a:rPr lang="en-US" sz="1800" b="1" baseline="0" dirty="0" smtClean="0">
                          <a:solidFill>
                            <a:schemeClr val="bg2">
                              <a:lumMod val="50000"/>
                            </a:schemeClr>
                          </a:solidFill>
                          <a:latin typeface="Times New Roman"/>
                          <a:ea typeface="Calibri"/>
                          <a:cs typeface="Times New Roman"/>
                        </a:rPr>
                        <a:t> math experiences</a:t>
                      </a:r>
                      <a:endParaRPr lang="en-US" sz="1800" dirty="0">
                        <a:solidFill>
                          <a:schemeClr val="bg2">
                            <a:lumMod val="50000"/>
                          </a:schemeClr>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a:solidFill>
                            <a:schemeClr val="bg2">
                              <a:lumMod val="50000"/>
                            </a:schemeClr>
                          </a:solidFill>
                          <a:latin typeface="Times New Roman"/>
                          <a:ea typeface="Calibri"/>
                          <a:cs typeface="Times New Roman"/>
                        </a:rPr>
                        <a:t>Early school literacy experiences</a:t>
                      </a:r>
                      <a:endParaRPr lang="en-US" sz="1800" dirty="0">
                        <a:solidFill>
                          <a:schemeClr val="bg2">
                            <a:lumMod val="50000"/>
                          </a:schemeClr>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b="1" dirty="0" smtClean="0">
                          <a:solidFill>
                            <a:schemeClr val="bg2">
                              <a:lumMod val="50000"/>
                            </a:schemeClr>
                          </a:solidFill>
                          <a:latin typeface="Times New Roman"/>
                          <a:ea typeface="Calibri"/>
                          <a:cs typeface="Times New Roman"/>
                        </a:rPr>
                        <a:t>Approach to teaching math and literacy</a:t>
                      </a:r>
                      <a:endParaRPr lang="en-US" sz="1800" dirty="0">
                        <a:solidFill>
                          <a:schemeClr val="bg2">
                            <a:lumMod val="50000"/>
                          </a:schemeClr>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4619">
                <a:tc>
                  <a:txBody>
                    <a:bodyPr/>
                    <a:lstStyle/>
                    <a:p>
                      <a:pPr>
                        <a:lnSpc>
                          <a:spcPct val="115000"/>
                        </a:lnSpc>
                        <a:spcAft>
                          <a:spcPts val="0"/>
                        </a:spcAft>
                      </a:pPr>
                      <a:endParaRPr lang="en-US" sz="1800" dirty="0">
                        <a:solidFill>
                          <a:srgbClr val="9BBB59"/>
                        </a:solidFill>
                        <a:latin typeface="Times New Roman"/>
                        <a:ea typeface="Calibri"/>
                        <a:cs typeface="Times New Roman"/>
                      </a:endParaRPr>
                    </a:p>
                    <a:p>
                      <a:pPr>
                        <a:lnSpc>
                          <a:spcPct val="115000"/>
                        </a:lnSpc>
                        <a:spcAft>
                          <a:spcPts val="0"/>
                        </a:spcAft>
                      </a:pPr>
                      <a:r>
                        <a:rPr lang="en-US" sz="1800" dirty="0">
                          <a:solidFill>
                            <a:srgbClr val="9BBB59"/>
                          </a:solidFill>
                          <a:latin typeface="Times New Roman"/>
                          <a:ea typeface="Calibri"/>
                          <a:cs typeface="Times New Roman"/>
                        </a:rPr>
                        <a:t>Kelly, Mike, and Darren</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Times New Roman"/>
                        </a:rPr>
                        <a:t>Math learning was</a:t>
                      </a:r>
                      <a:r>
                        <a:rPr lang="en-US" sz="1800" baseline="0" dirty="0" smtClean="0">
                          <a:latin typeface="Times New Roman"/>
                          <a:ea typeface="Calibri"/>
                          <a:cs typeface="Times New Roman"/>
                        </a:rPr>
                        <a:t> more of a challenge. Did not consider themselves to be “math people”.</a:t>
                      </a:r>
                      <a:endParaRPr lang="en-US" sz="18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Times New Roman"/>
                        </a:rPr>
                        <a:t>Enjoyable </a:t>
                      </a:r>
                      <a:r>
                        <a:rPr lang="en-US" sz="1800" dirty="0">
                          <a:latin typeface="Times New Roman"/>
                          <a:ea typeface="Calibri"/>
                          <a:cs typeface="Times New Roman"/>
                        </a:rPr>
                        <a:t>and successful literacy </a:t>
                      </a:r>
                      <a:r>
                        <a:rPr lang="en-US" sz="1800" dirty="0" smtClean="0">
                          <a:latin typeface="Times New Roman"/>
                          <a:ea typeface="Calibri"/>
                          <a:cs typeface="Times New Roman"/>
                        </a:rPr>
                        <a:t>experiences. Considered literacy to be a personal strength.</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Times New Roman"/>
                        </a:rPr>
                        <a:t>Focus more</a:t>
                      </a:r>
                      <a:r>
                        <a:rPr lang="en-US" sz="1800" baseline="0" dirty="0" smtClean="0">
                          <a:latin typeface="Times New Roman"/>
                          <a:ea typeface="Calibri"/>
                          <a:cs typeface="Times New Roman"/>
                        </a:rPr>
                        <a:t> on math teaching in terms of PD, planning, and individual student support. Find more satisfaction in teaching math. </a:t>
                      </a:r>
                    </a:p>
                    <a:p>
                      <a:pPr>
                        <a:lnSpc>
                          <a:spcPct val="115000"/>
                        </a:lnSpc>
                        <a:spcAft>
                          <a:spcPts val="0"/>
                        </a:spcAft>
                      </a:pP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8994">
                <a:tc>
                  <a:txBody>
                    <a:bodyPr/>
                    <a:lstStyle/>
                    <a:p>
                      <a:pPr>
                        <a:lnSpc>
                          <a:spcPct val="115000"/>
                        </a:lnSpc>
                        <a:spcAft>
                          <a:spcPts val="0"/>
                        </a:spcAft>
                      </a:pPr>
                      <a:endParaRPr lang="en-US" sz="1800" dirty="0">
                        <a:solidFill>
                          <a:srgbClr val="8064A2"/>
                        </a:solidFill>
                        <a:latin typeface="Times New Roman"/>
                        <a:ea typeface="Calibri"/>
                        <a:cs typeface="Times New Roman"/>
                      </a:endParaRPr>
                    </a:p>
                    <a:p>
                      <a:pPr>
                        <a:lnSpc>
                          <a:spcPct val="115000"/>
                        </a:lnSpc>
                        <a:spcAft>
                          <a:spcPts val="0"/>
                        </a:spcAft>
                      </a:pPr>
                      <a:r>
                        <a:rPr lang="en-US" sz="1800" dirty="0">
                          <a:solidFill>
                            <a:srgbClr val="8064A2"/>
                          </a:solidFill>
                          <a:latin typeface="Times New Roman"/>
                          <a:ea typeface="Calibri"/>
                          <a:cs typeface="Times New Roman"/>
                        </a:rPr>
                        <a:t>Kendra, Gail, and Rachel</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dirty="0">
                        <a:latin typeface="Times New Roman"/>
                        <a:ea typeface="Calibri"/>
                        <a:cs typeface="Times New Roman"/>
                      </a:endParaRPr>
                    </a:p>
                    <a:p>
                      <a:pPr>
                        <a:lnSpc>
                          <a:spcPct val="115000"/>
                        </a:lnSpc>
                        <a:spcAft>
                          <a:spcPts val="0"/>
                        </a:spcAft>
                      </a:pPr>
                      <a:r>
                        <a:rPr lang="en-US" sz="1800" dirty="0" smtClean="0">
                          <a:latin typeface="Times New Roman"/>
                          <a:ea typeface="Calibri"/>
                          <a:cs typeface="Times New Roman"/>
                        </a:rPr>
                        <a:t>Learned</a:t>
                      </a:r>
                      <a:r>
                        <a:rPr lang="en-US" sz="1800" baseline="0" dirty="0" smtClean="0">
                          <a:latin typeface="Times New Roman"/>
                          <a:ea typeface="Calibri"/>
                          <a:cs typeface="Times New Roman"/>
                        </a:rPr>
                        <a:t> mathematics easily. Considered themselves to be strong math students.</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dirty="0">
                        <a:latin typeface="Times New Roman"/>
                        <a:ea typeface="Calibri"/>
                        <a:cs typeface="Times New Roman"/>
                      </a:endParaRPr>
                    </a:p>
                    <a:p>
                      <a:pPr>
                        <a:lnSpc>
                          <a:spcPct val="115000"/>
                        </a:lnSpc>
                        <a:spcAft>
                          <a:spcPts val="0"/>
                        </a:spcAft>
                      </a:pPr>
                      <a:r>
                        <a:rPr lang="en-US" sz="1800" dirty="0">
                          <a:latin typeface="Times New Roman"/>
                          <a:ea typeface="Calibri"/>
                          <a:cs typeface="Times New Roman"/>
                        </a:rPr>
                        <a:t>Stressful and challenging literacy </a:t>
                      </a:r>
                      <a:r>
                        <a:rPr lang="en-US" sz="1800" dirty="0" smtClean="0">
                          <a:latin typeface="Times New Roman"/>
                          <a:ea typeface="Calibri"/>
                          <a:cs typeface="Times New Roman"/>
                        </a:rPr>
                        <a:t>experiences. Considered themselves to be struggling literacy learners.</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smtClean="0">
                          <a:latin typeface="Times New Roman"/>
                          <a:ea typeface="Calibri"/>
                          <a:cs typeface="Times New Roman"/>
                        </a:rPr>
                        <a:t>Focus more</a:t>
                      </a:r>
                      <a:r>
                        <a:rPr lang="en-US" sz="1800" baseline="0" dirty="0" smtClean="0">
                          <a:latin typeface="Times New Roman"/>
                          <a:ea typeface="Calibri"/>
                          <a:cs typeface="Times New Roman"/>
                        </a:rPr>
                        <a:t> on literacy teaching in terms of PD, planning, and individual student support. Find more satisfaction in literacy teaching.</a:t>
                      </a:r>
                    </a:p>
                    <a:p>
                      <a:pPr>
                        <a:lnSpc>
                          <a:spcPct val="115000"/>
                        </a:lnSpc>
                        <a:spcAft>
                          <a:spcPts val="0"/>
                        </a:spcAft>
                      </a:pPr>
                      <a:endParaRPr lang="en-US" sz="18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226526"/>
            <a:ext cx="9144000" cy="6186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Results</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All participants reported</a:t>
            </a:r>
            <a:r>
              <a:rPr kumimoji="0" lang="en-US" sz="24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that the subjects that were the easiest to learn as pu</a:t>
            </a:r>
            <a:r>
              <a:rPr lang="en-US" sz="2400" b="1" dirty="0" smtClean="0">
                <a:latin typeface="Times New Roman" pitchFamily="18" charset="0"/>
                <a:ea typeface="Times New Roman" pitchFamily="18" charset="0"/>
                <a:cs typeface="Times New Roman" pitchFamily="18" charset="0"/>
              </a:rPr>
              <a:t>pils presented the biggest challenge as teachers, and vice versa</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For example,</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Kelly was an early and prolific reader and writer as a child, but she was daunted by the task of putting together her literacy program. She reported, “I have no idea what I am doing in Language. I’m overwhelmed with how much is out there and all these different tools…I just can’t get it straight”.</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Participants</a:t>
            </a:r>
            <a:r>
              <a:rPr kumimoji="0" lang="en-US" sz="24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put in more time and effort, and engaged in more professional development in the subjects that were challenging to them as pupils</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lang="en-US" sz="2400" b="1"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lang="en-US" sz="2400" dirty="0" smtClean="0">
                <a:latin typeface="Times New Roman" pitchFamily="18" charset="0"/>
                <a:ea typeface="Times New Roman" pitchFamily="18" charset="0"/>
                <a:cs typeface="Times New Roman" pitchFamily="18" charset="0"/>
              </a:rPr>
              <a:t>For example, Kendra, who struggled with literacy learning as a child, said, “If there are every any literacy workshops offered, those are the ones I jump at. Maybe I am overcompensating”.</a:t>
            </a:r>
            <a:endParaRPr kumimoji="0" lang="en-US" sz="2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383801"/>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sz="2400" b="1" dirty="0" smtClean="0">
                <a:latin typeface="Times New Roman" pitchFamily="18" charset="0"/>
                <a:ea typeface="Times New Roman" pitchFamily="18" charset="0"/>
                <a:cs typeface="Times New Roman" pitchFamily="18" charset="0"/>
              </a:rPr>
              <a:t>3. Participants had a greater appreciation for the complexity of learning and teaching in the subjects they struggled to learn</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lang="en-US" sz="2400" dirty="0" smtClean="0">
                <a:latin typeface="Times New Roman" pitchFamily="18" charset="0"/>
                <a:ea typeface="Times New Roman" pitchFamily="18" charset="0"/>
                <a:cs typeface="Times New Roman" pitchFamily="18" charset="0"/>
              </a:rPr>
              <a:t>Kelly, Mike and Darren, who reported learning to read and write effortlessly as children, were surprised that literacy learning did not come “naturally” for all of their students. However, since they struggled more to learn mathematics, they could better anticipate where students might have difficulty and plan accordingly.</a:t>
            </a:r>
          </a:p>
          <a:p>
            <a:pPr marL="0" marR="0" lvl="0" indent="0" algn="l" defTabSz="914400" rtl="0" eaLnBrk="0" fontAlgn="base" latinLnBrk="0" hangingPunct="0">
              <a:lnSpc>
                <a:spcPct val="100000"/>
              </a:lnSpc>
              <a:spcBef>
                <a:spcPct val="0"/>
              </a:spcBef>
              <a:spcAft>
                <a:spcPct val="0"/>
              </a:spcAft>
              <a:buClrTx/>
              <a:buSzTx/>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Kendra,</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Gail and Rachel, whose own struggles with early literacy led them to understand how complex literacy learning and teaching is, were left feeling challenged with teaching mathematics, an area in which they excelled at in school.</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70196"/>
            <a:ext cx="9144000" cy="6001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lang="en-US" sz="2400" b="1" dirty="0" smtClean="0">
                <a:latin typeface="Times New Roman" pitchFamily="18" charset="0"/>
                <a:ea typeface="Times New Roman" pitchFamily="18" charset="0"/>
                <a:cs typeface="Times New Roman" pitchFamily="18" charset="0"/>
              </a:rPr>
              <a:t>4. Participants used their own experiences with struggle as students to help them understand and accommodate their students who struggled</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Times New Roman" pitchFamily="18" charset="0"/>
                <a:cs typeface="Times New Roman" pitchFamily="18" charset="0"/>
              </a:rPr>
              <a:t>The participants who struggled the most as pupils appeared to have the greatest insight into how to support struggling learners in that area.</a:t>
            </a: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Times New Roman" pitchFamily="18" charset="0"/>
                <a:cs typeface="Times New Roman" pitchFamily="18" charset="0"/>
              </a:rPr>
              <a:t>Gail, Rachel and Kendra tried to replicate the literacy teaching strategies that had helped them as struggling students: meaningful hands-on activities, individualized instruction,</a:t>
            </a:r>
            <a:r>
              <a:rPr lang="en-US" sz="2400" dirty="0">
                <a:latin typeface="Times New Roman" pitchFamily="18" charset="0"/>
                <a:ea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and integration of literacy with the arts.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Times New Roman" pitchFamily="18" charset="0"/>
                <a:cs typeface="Times New Roman" pitchFamily="18" charset="0"/>
              </a:rPr>
              <a:t>Kelly, Mike and Darren focused on approaches to teaching mathematics that had worked for them as students: real-life applications and connections of mathematics to other school subjects.</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142806"/>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Conclusion</a:t>
            </a:r>
            <a:endParaRPr kumimoji="0" lang="en-US" sz="3600" b="0" i="0" u="none" strike="noStrike" cap="none" normalizeH="0" baseline="0" dirty="0" smtClean="0">
              <a:ln>
                <a:noFill/>
              </a:ln>
              <a:solidFill>
                <a:schemeClr val="bg2">
                  <a:lumMod val="50000"/>
                </a:schemeClr>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As the findings indicate, teachers’ </a:t>
            </a:r>
            <a:r>
              <a:rPr lang="en-US" sz="2400" dirty="0" smtClean="0">
                <a:latin typeface="Times New Roman" pitchFamily="18" charset="0"/>
                <a:ea typeface="Times New Roman" pitchFamily="18" charset="0"/>
                <a:cs typeface="Times New Roman" pitchFamily="18" charset="0"/>
              </a:rPr>
              <a:t>confidence in planning and teaching school subjects, professional development choices, understanding of struggling learners, and ability to support students</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emanate to a significant degree from their experiences as students in school. It is clear that teachers need to better understand how their early experiences have informed</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the assumptions, beliefs, and attitudes they hold about learning and teaching. It is only through being reflective about their early learning experiences that teachers can come to understand and address the learning needs of all of their students.</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2400" b="1" i="1" u="none" strike="noStrike" cap="none" normalizeH="0" baseline="0" dirty="0" smtClean="0" bmk="_Toc309652592">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pPr>
            <a:endParaRPr kumimoji="0" lang="en-US" sz="2400" b="1" i="1" u="none" strike="noStrike" cap="none" normalizeH="0" baseline="0" dirty="0" smtClean="0" bmk="_Toc309652592">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559854"/>
            <a:ext cx="9144000" cy="69249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ctr" defTabSz="914400" rtl="0" eaLnBrk="1" fontAlgn="base" latinLnBrk="0" hangingPunct="1">
              <a:lnSpc>
                <a:spcPct val="100000"/>
              </a:lnSpc>
              <a:spcBef>
                <a:spcPct val="0"/>
              </a:spcBef>
              <a:spcAft>
                <a:spcPct val="0"/>
              </a:spcAft>
              <a:buClrTx/>
              <a:buSzTx/>
              <a:buFontTx/>
              <a:buNone/>
              <a:tabLst/>
            </a:pPr>
            <a:r>
              <a:rPr lang="en-US" sz="3600" b="1" dirty="0" smtClean="0">
                <a:solidFill>
                  <a:schemeClr val="bg2">
                    <a:lumMod val="50000"/>
                  </a:schemeClr>
                </a:solidFill>
                <a:latin typeface="Times New Roman" pitchFamily="18" charset="0"/>
                <a:ea typeface="Times New Roman" pitchFamily="18" charset="0"/>
                <a:cs typeface="Times New Roman" pitchFamily="18" charset="0"/>
              </a:rPr>
              <a:t>Participant Quotes</a:t>
            </a:r>
          </a:p>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pPr>
            <a:endParaRPr lang="en-US" sz="2400" dirty="0">
              <a:latin typeface="Times New Roman" pitchFamily="18" charset="0"/>
              <a:ea typeface="Times New Roman" pitchFamily="18" charset="0"/>
              <a:cs typeface="Times New Roman" pitchFamily="18" charset="0"/>
            </a:endParaRPr>
          </a:p>
          <a:p>
            <a:pPr marL="0" marR="0" lvl="0" indent="457200"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 was pretty high with my math skills [as a child], but </a:t>
            </a:r>
            <a:r>
              <a:rPr lang="en-US" sz="2400" dirty="0" smtClean="0">
                <a:latin typeface="Times New Roman" pitchFamily="18" charset="0"/>
                <a:ea typeface="Times New Roman" pitchFamily="18" charset="0"/>
                <a:cs typeface="Times New Roman" pitchFamily="18" charset="0"/>
              </a:rPr>
              <a:t>I’m not always able to recognize when a student is having difficulty because I never had difficulty in math.</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b="1" dirty="0" smtClean="0">
                <a:latin typeface="Times New Roman" pitchFamily="18" charset="0"/>
                <a:ea typeface="Times New Roman" pitchFamily="18" charset="0"/>
                <a:cs typeface="Times New Roman" pitchFamily="18" charset="0"/>
              </a:rPr>
              <a:t>Kendra</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second year teacher</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sz="2400" dirty="0" smtClean="0">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sz="2400" dirty="0" smtClean="0">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sz="2400" dirty="0">
              <a:latin typeface="Times New Roman" pitchFamily="18" charset="0"/>
              <a:ea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Times New Roman" pitchFamily="18" charset="0"/>
                <a:cs typeface="Times New Roman" pitchFamily="18" charset="0"/>
              </a:rPr>
              <a:t>I struggled with reading the whole way through [school] but as a teacher I try to be really enthusiastic and read different kinds of books to the students, and use different methods and have them read to me. I don’t want them to fall through the cracks like I did.</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b="1" dirty="0" smtClean="0">
                <a:latin typeface="Times New Roman" pitchFamily="18" charset="0"/>
                <a:ea typeface="Times New Roman" pitchFamily="18" charset="0"/>
                <a:cs typeface="Times New Roman" pitchFamily="18" charset="0"/>
              </a:rPr>
              <a:t>Gail, first</a:t>
            </a:r>
            <a:r>
              <a:rPr kumimoji="0" lang="en-US"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year teacher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461</TotalTime>
  <Words>1213</Words>
  <Application>Microsoft Macintosh PowerPoint</Application>
  <PresentationFormat>On-screen Show (4:3)</PresentationFormat>
  <Paragraphs>97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Ryerson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Monica Stewart</dc:creator>
  <cp:lastModifiedBy>monica Stewart</cp:lastModifiedBy>
  <cp:revision>44</cp:revision>
  <dcterms:created xsi:type="dcterms:W3CDTF">2012-04-10T14:47:49Z</dcterms:created>
  <dcterms:modified xsi:type="dcterms:W3CDTF">2014-03-27T19:06:32Z</dcterms:modified>
</cp:coreProperties>
</file>