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6" d="100"/>
          <a:sy n="96" d="100"/>
        </p:scale>
        <p:origin x="-123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FDE28E5F-F29F-3B42-9EE9-CCB32BCA73EF}" type="datetimeFigureOut">
              <a:rPr lang="en-US" smtClean="0"/>
              <a:t>2014-03-27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199729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DE28E5F-F29F-3B42-9EE9-CCB32BCA73EF}" type="datetimeFigureOut">
              <a:rPr lang="en-US" smtClean="0"/>
              <a:t>2014-03-27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3388243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FDE28E5F-F29F-3B42-9EE9-CCB32BCA73EF}" type="datetimeFigureOut">
              <a:rPr lang="en-US" smtClean="0"/>
              <a:t>2014-03-27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354152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FDE28E5F-F29F-3B42-9EE9-CCB32BCA73EF}" type="datetimeFigureOut">
              <a:rPr lang="en-US" smtClean="0"/>
              <a:t>2014-03-27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2280039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FDE28E5F-F29F-3B42-9EE9-CCB32BCA73EF}" type="datetimeFigureOut">
              <a:rPr lang="en-US" smtClean="0"/>
              <a:t>2014-03-27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2132996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FDE28E5F-F29F-3B42-9EE9-CCB32BCA73EF}" type="datetimeFigureOut">
              <a:rPr lang="en-US" smtClean="0"/>
              <a:t>2014-03-27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3489759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28E5F-F29F-3B42-9EE9-CCB32BCA73EF}" type="datetimeFigureOut">
              <a:rPr lang="en-US" smtClean="0"/>
              <a:t>2014-03-27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3444482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FDE28E5F-F29F-3B42-9EE9-CCB32BCA73EF}" type="datetimeFigureOut">
              <a:rPr lang="en-US" smtClean="0"/>
              <a:t>2014-03-27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2576730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FDE28E5F-F29F-3B42-9EE9-CCB32BCA73EF}" type="datetimeFigureOut">
              <a:rPr lang="en-US" smtClean="0"/>
              <a:t>2014-03-27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3026072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DE28E5F-F29F-3B42-9EE9-CCB32BCA73EF}" type="datetimeFigureOut">
              <a:rPr lang="en-US" smtClean="0"/>
              <a:t>2014-03-27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312746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DE28E5F-F29F-3B42-9EE9-CCB32BCA73EF}" type="datetimeFigureOut">
              <a:rPr lang="en-US" smtClean="0"/>
              <a:t>2014-03-27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F29B2-1D1B-DA44-A625-91775A06D146}" type="slidenum">
              <a:rPr lang="en-US" smtClean="0"/>
              <a:t>‹#›</a:t>
            </a:fld>
            <a:endParaRPr lang="en-US"/>
          </a:p>
        </p:txBody>
      </p:sp>
    </p:spTree>
    <p:extLst>
      <p:ext uri="{BB962C8B-B14F-4D97-AF65-F5344CB8AC3E}">
        <p14:creationId xmlns:p14="http://schemas.microsoft.com/office/powerpoint/2010/main" val="18977915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28E5F-F29F-3B42-9EE9-CCB32BCA73EF}" type="datetimeFigureOut">
              <a:rPr lang="en-US" smtClean="0"/>
              <a:t>2014-03-27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6F29B2-1D1B-DA44-A625-91775A06D146}" type="slidenum">
              <a:rPr lang="en-US" smtClean="0"/>
              <a:t>‹#›</a:t>
            </a:fld>
            <a:endParaRPr lang="en-US"/>
          </a:p>
        </p:txBody>
      </p:sp>
    </p:spTree>
    <p:extLst>
      <p:ext uri="{BB962C8B-B14F-4D97-AF65-F5344CB8AC3E}">
        <p14:creationId xmlns:p14="http://schemas.microsoft.com/office/powerpoint/2010/main" val="3263662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8605"/>
            <a:ext cx="7659618" cy="2397222"/>
          </a:xfrm>
        </p:spPr>
        <p:txBody>
          <a:bodyPr/>
          <a:lstStyle/>
          <a:p>
            <a:r>
              <a:rPr lang="en-US" dirty="0" smtClean="0">
                <a:solidFill>
                  <a:schemeClr val="tx2">
                    <a:lumMod val="60000"/>
                    <a:lumOff val="40000"/>
                  </a:schemeClr>
                </a:solidFill>
              </a:rPr>
              <a:t>Researching Teachers, Researching Myself</a:t>
            </a:r>
            <a:endParaRPr lang="en-US" dirty="0">
              <a:solidFill>
                <a:schemeClr val="tx2">
                  <a:lumMod val="60000"/>
                  <a:lumOff val="40000"/>
                </a:schemeClr>
              </a:solidFill>
            </a:endParaRPr>
          </a:p>
        </p:txBody>
      </p:sp>
      <p:sp>
        <p:nvSpPr>
          <p:cNvPr id="3" name="Subtitle 2"/>
          <p:cNvSpPr>
            <a:spLocks noGrp="1"/>
          </p:cNvSpPr>
          <p:nvPr>
            <p:ph type="subTitle" idx="1"/>
          </p:nvPr>
        </p:nvSpPr>
        <p:spPr>
          <a:xfrm>
            <a:off x="1371599" y="3135827"/>
            <a:ext cx="6973819" cy="3628228"/>
          </a:xfrm>
        </p:spPr>
        <p:txBody>
          <a:bodyPr/>
          <a:lstStyle/>
          <a:p>
            <a:r>
              <a:rPr lang="en-US" dirty="0" smtClean="0"/>
              <a:t>Challenging my teacher educator pedagogy through researching beginning teachers</a:t>
            </a:r>
          </a:p>
          <a:p>
            <a:endParaRPr lang="en-US" dirty="0" smtClean="0"/>
          </a:p>
          <a:p>
            <a:r>
              <a:rPr lang="en-US" dirty="0" smtClean="0"/>
              <a:t>Dr. Monica </a:t>
            </a:r>
            <a:r>
              <a:rPr lang="en-US" dirty="0" err="1" smtClean="0"/>
              <a:t>McGlynn</a:t>
            </a:r>
            <a:r>
              <a:rPr lang="en-US" dirty="0" smtClean="0"/>
              <a:t>-Stewart</a:t>
            </a:r>
          </a:p>
          <a:p>
            <a:r>
              <a:rPr lang="en-US" dirty="0" smtClean="0"/>
              <a:t>George Brown College</a:t>
            </a:r>
            <a:endParaRPr lang="en-US" dirty="0"/>
          </a:p>
        </p:txBody>
      </p:sp>
    </p:spTree>
    <p:extLst>
      <p:ext uri="{BB962C8B-B14F-4D97-AF65-F5344CB8AC3E}">
        <p14:creationId xmlns:p14="http://schemas.microsoft.com/office/powerpoint/2010/main" val="2615930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tx2">
                    <a:lumMod val="60000"/>
                    <a:lumOff val="40000"/>
                  </a:schemeClr>
                </a:solidFill>
              </a:rPr>
              <a:t>Abstract</a:t>
            </a:r>
            <a:endParaRPr lang="en-US" dirty="0">
              <a:solidFill>
                <a:schemeClr val="tx2">
                  <a:lumMod val="60000"/>
                  <a:lumOff val="40000"/>
                </a:schemeClr>
              </a:solidFill>
            </a:endParaRPr>
          </a:p>
        </p:txBody>
      </p:sp>
      <p:sp>
        <p:nvSpPr>
          <p:cNvPr id="5" name="Content Placeholder 4"/>
          <p:cNvSpPr>
            <a:spLocks noGrp="1"/>
          </p:cNvSpPr>
          <p:nvPr>
            <p:ph idx="1"/>
          </p:nvPr>
        </p:nvSpPr>
        <p:spPr/>
        <p:txBody>
          <a:bodyPr/>
          <a:lstStyle/>
          <a:p>
            <a:endParaRPr lang="en-US" dirty="0"/>
          </a:p>
        </p:txBody>
      </p:sp>
    </p:spTree>
    <p:extLst>
      <p:ext uri="{BB962C8B-B14F-4D97-AF65-F5344CB8AC3E}">
        <p14:creationId xmlns:p14="http://schemas.microsoft.com/office/powerpoint/2010/main" val="3334347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558ED5"/>
                </a:solidFill>
              </a:rPr>
              <a:t>Purpose</a:t>
            </a:r>
            <a:endParaRPr lang="en-US" dirty="0">
              <a:solidFill>
                <a:srgbClr val="558ED5"/>
              </a:solidFill>
            </a:endParaRPr>
          </a:p>
        </p:txBody>
      </p:sp>
      <p:sp>
        <p:nvSpPr>
          <p:cNvPr id="5" name="Content Placeholder 4"/>
          <p:cNvSpPr>
            <a:spLocks noGrp="1"/>
          </p:cNvSpPr>
          <p:nvPr>
            <p:ph idx="1"/>
          </p:nvPr>
        </p:nvSpPr>
        <p:spPr/>
        <p:txBody>
          <a:bodyPr/>
          <a:lstStyle/>
          <a:p>
            <a:r>
              <a:rPr lang="en-US" dirty="0" smtClean="0"/>
              <a:t>In this self-study, the researcher explored her early literacy learning experiences and current teacher educator practices while simultaneously examining how the professional practice of six beginning elementary teachers was influenced by their own childhood literacy experiences</a:t>
            </a:r>
            <a:endParaRPr lang="en-US" dirty="0"/>
          </a:p>
        </p:txBody>
      </p:sp>
    </p:spTree>
    <p:extLst>
      <p:ext uri="{BB962C8B-B14F-4D97-AF65-F5344CB8AC3E}">
        <p14:creationId xmlns:p14="http://schemas.microsoft.com/office/powerpoint/2010/main" val="4237568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Research Questions</a:t>
            </a:r>
            <a:endParaRPr lang="en-US" dirty="0">
              <a:solidFill>
                <a:srgbClr val="558ED5"/>
              </a:solidFill>
            </a:endParaRPr>
          </a:p>
        </p:txBody>
      </p:sp>
      <p:sp>
        <p:nvSpPr>
          <p:cNvPr id="3" name="Content Placeholder 2"/>
          <p:cNvSpPr>
            <a:spLocks noGrp="1"/>
          </p:cNvSpPr>
          <p:nvPr>
            <p:ph idx="1"/>
          </p:nvPr>
        </p:nvSpPr>
        <p:spPr/>
        <p:txBody>
          <a:bodyPr/>
          <a:lstStyle/>
          <a:p>
            <a:r>
              <a:rPr lang="en-US" dirty="0" smtClean="0"/>
              <a:t>How does my story of learning and teaching intersect with the beginning teachers’ stories?</a:t>
            </a:r>
          </a:p>
          <a:p>
            <a:endParaRPr lang="en-US" dirty="0"/>
          </a:p>
          <a:p>
            <a:endParaRPr lang="en-US" dirty="0" smtClean="0"/>
          </a:p>
          <a:p>
            <a:r>
              <a:rPr lang="en-US" dirty="0" smtClean="0"/>
              <a:t>What can I learn about my teacher education practice from studying the successes and challenges of six beginning elementary teachers?</a:t>
            </a:r>
            <a:endParaRPr lang="en-US" dirty="0"/>
          </a:p>
        </p:txBody>
      </p:sp>
    </p:spTree>
    <p:extLst>
      <p:ext uri="{BB962C8B-B14F-4D97-AF65-F5344CB8AC3E}">
        <p14:creationId xmlns:p14="http://schemas.microsoft.com/office/powerpoint/2010/main" val="3756633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Theoretical Perspectives</a:t>
            </a:r>
            <a:endParaRPr lang="en-US" dirty="0">
              <a:solidFill>
                <a:srgbClr val="558ED5"/>
              </a:solidFill>
            </a:endParaRPr>
          </a:p>
        </p:txBody>
      </p:sp>
      <p:sp>
        <p:nvSpPr>
          <p:cNvPr id="3" name="Content Placeholder 2"/>
          <p:cNvSpPr>
            <a:spLocks noGrp="1"/>
          </p:cNvSpPr>
          <p:nvPr>
            <p:ph idx="1"/>
          </p:nvPr>
        </p:nvSpPr>
        <p:spPr/>
        <p:txBody>
          <a:bodyPr>
            <a:normAutofit fontScale="70000" lnSpcReduction="20000"/>
          </a:bodyPr>
          <a:lstStyle/>
          <a:p>
            <a:r>
              <a:rPr lang="en-US" dirty="0" smtClean="0"/>
              <a:t>Personal history research suggests that student teachers use their own experiences as students to generalize when interpreting and making decisions about their teaching (Carter &amp; Doyle, 1996)</a:t>
            </a:r>
          </a:p>
          <a:p>
            <a:endParaRPr lang="en-US" dirty="0" smtClean="0"/>
          </a:p>
          <a:p>
            <a:r>
              <a:rPr lang="en-US" dirty="0" err="1" smtClean="0"/>
              <a:t>Feiman-Nemser</a:t>
            </a:r>
            <a:r>
              <a:rPr lang="en-US" dirty="0" smtClean="0"/>
              <a:t> (2001) considers teachers’ own schooling and early teaching to be far more influential than the typical pre-service program</a:t>
            </a:r>
          </a:p>
          <a:p>
            <a:endParaRPr lang="en-US" dirty="0" smtClean="0"/>
          </a:p>
          <a:p>
            <a:r>
              <a:rPr lang="en-US" dirty="0" err="1" smtClean="0"/>
              <a:t>Loughran</a:t>
            </a:r>
            <a:r>
              <a:rPr lang="en-US" dirty="0" smtClean="0"/>
              <a:t> (2004) encourages teacher educators to examine their experiences and their assumptions in order to better understand their practice</a:t>
            </a:r>
          </a:p>
          <a:p>
            <a:endParaRPr lang="en-US" dirty="0" smtClean="0"/>
          </a:p>
          <a:p>
            <a:r>
              <a:rPr lang="en-US" dirty="0" smtClean="0"/>
              <a:t>Through researching their experiences, teacher educators can explore, describe, understand, and raise awareness about the tensions embedded in teacher education (Berry, 2007)</a:t>
            </a:r>
            <a:endParaRPr lang="en-US" dirty="0"/>
          </a:p>
        </p:txBody>
      </p:sp>
    </p:spTree>
    <p:extLst>
      <p:ext uri="{BB962C8B-B14F-4D97-AF65-F5344CB8AC3E}">
        <p14:creationId xmlns:p14="http://schemas.microsoft.com/office/powerpoint/2010/main" val="4278180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Methods and Data Sources</a:t>
            </a:r>
            <a:endParaRPr lang="en-US" dirty="0">
              <a:solidFill>
                <a:srgbClr val="558ED5"/>
              </a:solidFill>
            </a:endParaRPr>
          </a:p>
        </p:txBody>
      </p:sp>
      <p:sp>
        <p:nvSpPr>
          <p:cNvPr id="3" name="Content Placeholder 2"/>
          <p:cNvSpPr>
            <a:spLocks noGrp="1"/>
          </p:cNvSpPr>
          <p:nvPr>
            <p:ph idx="1"/>
          </p:nvPr>
        </p:nvSpPr>
        <p:spPr/>
        <p:txBody>
          <a:bodyPr>
            <a:normAutofit fontScale="92500" lnSpcReduction="10000"/>
          </a:bodyPr>
          <a:lstStyle/>
          <a:p>
            <a:r>
              <a:rPr lang="en-US" sz="2000" dirty="0" smtClean="0"/>
              <a:t>Participants: Six elementary teachers, one teacher educator and one critical friend</a:t>
            </a:r>
          </a:p>
          <a:p>
            <a:endParaRPr lang="en-US" sz="2000" dirty="0" smtClean="0"/>
          </a:p>
          <a:p>
            <a:r>
              <a:rPr lang="en-US" sz="2000" dirty="0" smtClean="0"/>
              <a:t>All elementary teachers were graduates of post-baccalaureate teacher credential programs at a large urban university, all teaching in urban schools</a:t>
            </a:r>
          </a:p>
          <a:p>
            <a:endParaRPr lang="en-US" sz="2000" dirty="0" smtClean="0"/>
          </a:p>
          <a:p>
            <a:r>
              <a:rPr lang="en-US" sz="2000" dirty="0" smtClean="0"/>
              <a:t>Teachers were Interviewed five times over the first three years of their practice and observed in their classrooms</a:t>
            </a:r>
          </a:p>
          <a:p>
            <a:endParaRPr lang="en-US" sz="2000" dirty="0" smtClean="0"/>
          </a:p>
          <a:p>
            <a:r>
              <a:rPr lang="en-US" sz="2000" dirty="0" smtClean="0"/>
              <a:t>Interviews were semi-structured, lasted about one hour and were tape recorded and transcribed</a:t>
            </a:r>
          </a:p>
          <a:p>
            <a:endParaRPr lang="en-US" sz="2000" dirty="0" smtClean="0"/>
          </a:p>
          <a:p>
            <a:r>
              <a:rPr lang="en-US" sz="2000" dirty="0" smtClean="0"/>
              <a:t>Researcher wrote her learning autobiography, kept a research journal and notes from meetings with a fellow teacher educator who acted as a critical friend</a:t>
            </a:r>
            <a:endParaRPr lang="en-US" sz="2000" dirty="0"/>
          </a:p>
        </p:txBody>
      </p:sp>
    </p:spTree>
    <p:extLst>
      <p:ext uri="{BB962C8B-B14F-4D97-AF65-F5344CB8AC3E}">
        <p14:creationId xmlns:p14="http://schemas.microsoft.com/office/powerpoint/2010/main" val="2728857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Results</a:t>
            </a:r>
            <a:endParaRPr lang="en-US" dirty="0">
              <a:solidFill>
                <a:srgbClr val="558ED5"/>
              </a:solidFill>
            </a:endParaRPr>
          </a:p>
        </p:txBody>
      </p:sp>
      <p:sp>
        <p:nvSpPr>
          <p:cNvPr id="3" name="Content Placeholder 2"/>
          <p:cNvSpPr>
            <a:spLocks noGrp="1"/>
          </p:cNvSpPr>
          <p:nvPr>
            <p:ph idx="1"/>
          </p:nvPr>
        </p:nvSpPr>
        <p:spPr/>
        <p:txBody>
          <a:bodyPr/>
          <a:lstStyle/>
          <a:p>
            <a:r>
              <a:rPr lang="en-US" dirty="0" smtClean="0"/>
              <a:t>1)The beginning teachers who had rich literacy experiences as children found it challenging to teach students who struggle with literacy learning. Conversely, beginning teachers who had been struggling literacy learners as children brought a rich perspective, engaged in more PD, and spent more time teaching students who similarly struggled.</a:t>
            </a:r>
            <a:endParaRPr lang="en-US" dirty="0"/>
          </a:p>
        </p:txBody>
      </p:sp>
    </p:spTree>
    <p:extLst>
      <p:ext uri="{BB962C8B-B14F-4D97-AF65-F5344CB8AC3E}">
        <p14:creationId xmlns:p14="http://schemas.microsoft.com/office/powerpoint/2010/main" val="3082776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Results</a:t>
            </a:r>
            <a:endParaRPr lang="en-US" dirty="0">
              <a:solidFill>
                <a:srgbClr val="558ED5"/>
              </a:solidFill>
            </a:endParaRPr>
          </a:p>
        </p:txBody>
      </p:sp>
      <p:sp>
        <p:nvSpPr>
          <p:cNvPr id="3" name="Content Placeholder 2"/>
          <p:cNvSpPr>
            <a:spLocks noGrp="1"/>
          </p:cNvSpPr>
          <p:nvPr>
            <p:ph idx="1"/>
          </p:nvPr>
        </p:nvSpPr>
        <p:spPr/>
        <p:txBody>
          <a:bodyPr/>
          <a:lstStyle/>
          <a:p>
            <a:r>
              <a:rPr lang="en-US" dirty="0" smtClean="0"/>
              <a:t>2) Through critical reflection on their own early literacy learning experiences, the beginning teachers were better able to recognize, understand and address the learning needs of students with very different learning histories.</a:t>
            </a:r>
            <a:endParaRPr lang="en-US" dirty="0"/>
          </a:p>
        </p:txBody>
      </p:sp>
    </p:spTree>
    <p:extLst>
      <p:ext uri="{BB962C8B-B14F-4D97-AF65-F5344CB8AC3E}">
        <p14:creationId xmlns:p14="http://schemas.microsoft.com/office/powerpoint/2010/main" val="3903428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Results</a:t>
            </a:r>
            <a:endParaRPr lang="en-US" dirty="0">
              <a:solidFill>
                <a:srgbClr val="558ED5"/>
              </a:solidFill>
            </a:endParaRPr>
          </a:p>
        </p:txBody>
      </p:sp>
      <p:sp>
        <p:nvSpPr>
          <p:cNvPr id="3" name="Content Placeholder 2"/>
          <p:cNvSpPr>
            <a:spLocks noGrp="1"/>
          </p:cNvSpPr>
          <p:nvPr>
            <p:ph idx="1"/>
          </p:nvPr>
        </p:nvSpPr>
        <p:spPr/>
        <p:txBody>
          <a:bodyPr/>
          <a:lstStyle/>
          <a:p>
            <a:r>
              <a:rPr lang="en-US" dirty="0" smtClean="0"/>
              <a:t>3) Reflecting on my own learning and teaching story, while investigating the stories of beginning teachers, allowed me to gain perspective on my own early learning and teaching and my current teacher education practice. I realized that I too privileged students who struggled in school literacy as I did. </a:t>
            </a:r>
          </a:p>
        </p:txBody>
      </p:sp>
    </p:spTree>
    <p:extLst>
      <p:ext uri="{BB962C8B-B14F-4D97-AF65-F5344CB8AC3E}">
        <p14:creationId xmlns:p14="http://schemas.microsoft.com/office/powerpoint/2010/main" val="742759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Results</a:t>
            </a:r>
            <a:endParaRPr lang="en-US" dirty="0">
              <a:solidFill>
                <a:srgbClr val="558ED5"/>
              </a:solidFill>
            </a:endParaRPr>
          </a:p>
        </p:txBody>
      </p:sp>
      <p:sp>
        <p:nvSpPr>
          <p:cNvPr id="3" name="Content Placeholder 2"/>
          <p:cNvSpPr>
            <a:spLocks noGrp="1"/>
          </p:cNvSpPr>
          <p:nvPr>
            <p:ph idx="1"/>
          </p:nvPr>
        </p:nvSpPr>
        <p:spPr/>
        <p:txBody>
          <a:bodyPr/>
          <a:lstStyle/>
          <a:p>
            <a:r>
              <a:rPr lang="en-US" dirty="0" smtClean="0"/>
              <a:t>4) As a teacher educator, I need to provide more opportunities for autobiographical critical reflection. </a:t>
            </a:r>
            <a:endParaRPr lang="en-US" dirty="0"/>
          </a:p>
        </p:txBody>
      </p:sp>
    </p:spTree>
    <p:extLst>
      <p:ext uri="{BB962C8B-B14F-4D97-AF65-F5344CB8AC3E}">
        <p14:creationId xmlns:p14="http://schemas.microsoft.com/office/powerpoint/2010/main" val="2623420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Conclusion</a:t>
            </a:r>
            <a:endParaRPr lang="en-US" dirty="0">
              <a:solidFill>
                <a:srgbClr val="558ED5"/>
              </a:solidFill>
            </a:endParaRPr>
          </a:p>
        </p:txBody>
      </p:sp>
      <p:sp>
        <p:nvSpPr>
          <p:cNvPr id="3" name="Content Placeholder 2"/>
          <p:cNvSpPr>
            <a:spLocks noGrp="1"/>
          </p:cNvSpPr>
          <p:nvPr>
            <p:ph idx="1"/>
          </p:nvPr>
        </p:nvSpPr>
        <p:spPr/>
        <p:txBody>
          <a:bodyPr>
            <a:normAutofit fontScale="77500" lnSpcReduction="20000"/>
          </a:bodyPr>
          <a:lstStyle/>
          <a:p>
            <a:pPr marL="0" lvl="0" indent="457200" defTabSz="914400" eaLnBrk="0" fontAlgn="base" hangingPunct="0">
              <a:spcBef>
                <a:spcPct val="0"/>
              </a:spcBef>
              <a:spcAft>
                <a:spcPct val="0"/>
              </a:spcAft>
              <a:buNone/>
            </a:pPr>
            <a:r>
              <a:rPr lang="en-US" dirty="0">
                <a:latin typeface="Times New Roman" pitchFamily="18" charset="0"/>
                <a:ea typeface="Times New Roman" pitchFamily="18" charset="0"/>
                <a:cs typeface="Times New Roman" pitchFamily="18" charset="0"/>
              </a:rPr>
              <a:t>T</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eachers’ </a:t>
            </a:r>
            <a:r>
              <a:rPr lang="en-US" dirty="0" smtClean="0">
                <a:latin typeface="Times New Roman" pitchFamily="18" charset="0"/>
                <a:ea typeface="Times New Roman" pitchFamily="18" charset="0"/>
                <a:cs typeface="Times New Roman" pitchFamily="18" charset="0"/>
              </a:rPr>
              <a:t>confidence in planning and teaching school subjects, professional development choices, understanding of struggling learners, and ability to support students</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were</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strongly influenced by</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their experiences as students in school. Teacher</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educators can also be influenced by their early learning and teaching experiences.</a:t>
            </a:r>
            <a:endPar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lvl="0" indent="457200" defTabSz="914400" eaLnBrk="0" fontAlgn="base" hangingPunct="0">
              <a:spcBef>
                <a:spcPct val="0"/>
              </a:spcBef>
              <a:spcAft>
                <a:spcPct val="0"/>
              </a:spcAft>
              <a:buNone/>
            </a:pP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It is clear that teachers</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and teacher educators</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need to better understand how their early experiences have informed</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the assumptions, beliefs, and attitudes they hold about learning and teaching. It is only through being reflective about their early learning experiences that teachers and teacher educators can come to understand and address the learning needs of all of their students.</a:t>
            </a:r>
          </a:p>
          <a:p>
            <a:pPr marL="0" lvl="0" indent="457200" defTabSz="914400" eaLnBrk="0" fontAlgn="base" hangingPunct="0">
              <a:spcBef>
                <a:spcPct val="0"/>
              </a:spcBef>
              <a:spcAft>
                <a:spcPct val="0"/>
              </a:spcAft>
              <a:buNone/>
            </a:pP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806042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58ED5"/>
                </a:solidFill>
              </a:rPr>
              <a:t>References</a:t>
            </a:r>
            <a:endParaRPr lang="en-US" dirty="0">
              <a:solidFill>
                <a:srgbClr val="558ED5"/>
              </a:solidFill>
            </a:endParaRPr>
          </a:p>
        </p:txBody>
      </p:sp>
      <p:sp>
        <p:nvSpPr>
          <p:cNvPr id="3" name="Content Placeholder 2"/>
          <p:cNvSpPr>
            <a:spLocks noGrp="1"/>
          </p:cNvSpPr>
          <p:nvPr>
            <p:ph idx="1"/>
          </p:nvPr>
        </p:nvSpPr>
        <p:spPr/>
        <p:txBody>
          <a:bodyPr>
            <a:normAutofit fontScale="55000" lnSpcReduction="20000"/>
          </a:bodyPr>
          <a:lstStyle/>
          <a:p>
            <a:r>
              <a:rPr lang="en-US" dirty="0"/>
              <a:t>Berry, A. (2007). </a:t>
            </a:r>
            <a:r>
              <a:rPr lang="en-US" dirty="0" smtClean="0"/>
              <a:t>Re-conceptualizing </a:t>
            </a:r>
            <a:r>
              <a:rPr lang="en-US" dirty="0"/>
              <a:t>teacher educator knowledge as tensions: Exploring </a:t>
            </a:r>
            <a:r>
              <a:rPr lang="en-US" dirty="0" smtClean="0"/>
              <a:t>the tension </a:t>
            </a:r>
            <a:r>
              <a:rPr lang="en-US" dirty="0"/>
              <a:t>between valuing and reconstructing </a:t>
            </a:r>
            <a:r>
              <a:rPr lang="en-US" dirty="0" smtClean="0"/>
              <a:t>experience</a:t>
            </a:r>
            <a:r>
              <a:rPr lang="en-US" dirty="0"/>
              <a:t>. </a:t>
            </a:r>
            <a:r>
              <a:rPr lang="en-US" i="1" dirty="0"/>
              <a:t>Studying </a:t>
            </a:r>
            <a:r>
              <a:rPr lang="en-US" i="1" dirty="0" smtClean="0"/>
              <a:t>Teaching Education</a:t>
            </a:r>
            <a:r>
              <a:rPr lang="en-US" i="1" dirty="0"/>
              <a:t>,</a:t>
            </a:r>
            <a:r>
              <a:rPr lang="en-US" dirty="0"/>
              <a:t> 3(2), 117-134. </a:t>
            </a:r>
          </a:p>
          <a:p>
            <a:endParaRPr lang="en-US" dirty="0" smtClean="0"/>
          </a:p>
          <a:p>
            <a:r>
              <a:rPr lang="en-US" dirty="0" smtClean="0"/>
              <a:t>Carter</a:t>
            </a:r>
            <a:r>
              <a:rPr lang="en-US" dirty="0"/>
              <a:t>, K. &amp; Doyle, W. (1996). Personal narrative and life history in learning to teach. In </a:t>
            </a:r>
            <a:r>
              <a:rPr lang="en-US" dirty="0" smtClean="0"/>
              <a:t>B. </a:t>
            </a:r>
            <a:r>
              <a:rPr lang="en-US" dirty="0" err="1" smtClean="0"/>
              <a:t>Sikula</a:t>
            </a:r>
            <a:r>
              <a:rPr lang="en-US" dirty="0" smtClean="0"/>
              <a:t> &amp; </a:t>
            </a:r>
            <a:r>
              <a:rPr lang="en-US" dirty="0" err="1" smtClean="0"/>
              <a:t>R.Geyton</a:t>
            </a:r>
            <a:r>
              <a:rPr lang="en-US" dirty="0" smtClean="0"/>
              <a:t> (Eds.).,</a:t>
            </a:r>
            <a:r>
              <a:rPr lang="en-US" i="1" dirty="0" smtClean="0"/>
              <a:t>Handbook of research in teacher education. </a:t>
            </a:r>
            <a:r>
              <a:rPr lang="en-US" dirty="0" smtClean="0"/>
              <a:t>New York: Simon &amp; Shuster MacMillan.</a:t>
            </a:r>
            <a:endParaRPr lang="en-US" dirty="0"/>
          </a:p>
          <a:p>
            <a:endParaRPr lang="en-US" dirty="0" smtClean="0"/>
          </a:p>
          <a:p>
            <a:r>
              <a:rPr lang="en-US" dirty="0" err="1" smtClean="0"/>
              <a:t>Feiman</a:t>
            </a:r>
            <a:r>
              <a:rPr lang="en-US" dirty="0" err="1"/>
              <a:t>-Nemser</a:t>
            </a:r>
            <a:r>
              <a:rPr lang="en-US" dirty="0"/>
              <a:t>, S. (2001). From preparation to practice: Designing a continuum to </a:t>
            </a:r>
            <a:r>
              <a:rPr lang="en-US" dirty="0" smtClean="0"/>
              <a:t>strengthen </a:t>
            </a:r>
            <a:r>
              <a:rPr lang="en-US" dirty="0"/>
              <a:t>and sustain teaching. </a:t>
            </a:r>
            <a:r>
              <a:rPr lang="en-US" i="1" dirty="0"/>
              <a:t>Teachers College Record, </a:t>
            </a:r>
            <a:r>
              <a:rPr lang="en-US" dirty="0"/>
              <a:t>103(6), 1013-1055.</a:t>
            </a:r>
          </a:p>
          <a:p>
            <a:endParaRPr lang="en-US" dirty="0" smtClean="0"/>
          </a:p>
          <a:p>
            <a:r>
              <a:rPr lang="en-US" dirty="0" smtClean="0"/>
              <a:t> </a:t>
            </a:r>
            <a:r>
              <a:rPr lang="en-US" dirty="0" err="1"/>
              <a:t>Loughran</a:t>
            </a:r>
            <a:r>
              <a:rPr lang="en-US" dirty="0"/>
              <a:t>, J. (2004). Learning through self-study: The influence of purpose, participants </a:t>
            </a:r>
            <a:r>
              <a:rPr lang="en-US" dirty="0" smtClean="0"/>
              <a:t>context</a:t>
            </a:r>
            <a:r>
              <a:rPr lang="en-US" dirty="0"/>
              <a:t>. In </a:t>
            </a:r>
            <a:r>
              <a:rPr lang="en-US" dirty="0" err="1"/>
              <a:t>Loughran</a:t>
            </a:r>
            <a:r>
              <a:rPr lang="en-US" dirty="0"/>
              <a:t>, J., Hamilton, M., </a:t>
            </a:r>
            <a:r>
              <a:rPr lang="en-US" dirty="0" err="1"/>
              <a:t>Kubler</a:t>
            </a:r>
            <a:r>
              <a:rPr lang="en-US" dirty="0"/>
              <a:t> </a:t>
            </a:r>
            <a:r>
              <a:rPr lang="en-US" dirty="0" err="1"/>
              <a:t>LaBoskey</a:t>
            </a:r>
            <a:r>
              <a:rPr lang="en-US" dirty="0"/>
              <a:t> V. &amp; Russell, T. (Eds.), </a:t>
            </a:r>
            <a:r>
              <a:rPr lang="en-US" i="1" dirty="0" smtClean="0"/>
              <a:t>International </a:t>
            </a:r>
            <a:r>
              <a:rPr lang="en-US" i="1" dirty="0"/>
              <a:t>handbook of self-study of teaching and teacher education practices </a:t>
            </a:r>
            <a:r>
              <a:rPr lang="en-US" dirty="0"/>
              <a:t>(pp</a:t>
            </a:r>
            <a:r>
              <a:rPr lang="en-US" dirty="0" smtClean="0"/>
              <a:t>.151</a:t>
            </a:r>
            <a:r>
              <a:rPr lang="en-US" dirty="0"/>
              <a:t>-182). Great Britain: Kluwer Academic Publishers. </a:t>
            </a:r>
          </a:p>
          <a:p>
            <a:endParaRPr lang="en-US" dirty="0"/>
          </a:p>
        </p:txBody>
      </p:sp>
    </p:spTree>
    <p:extLst>
      <p:ext uri="{BB962C8B-B14F-4D97-AF65-F5344CB8AC3E}">
        <p14:creationId xmlns:p14="http://schemas.microsoft.com/office/powerpoint/2010/main" val="3485550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TotalTime>
  <Words>794</Words>
  <Application>Microsoft Macintosh PowerPoint</Application>
  <PresentationFormat>On-screen Show (4:3)</PresentationFormat>
  <Paragraphs>51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Researching Teachers, Researching Myself</vt:lpstr>
      <vt:lpstr>Abstract</vt:lpstr>
      <vt:lpstr>Purpose</vt:lpstr>
      <vt:lpstr>Research Questions</vt:lpstr>
      <vt:lpstr>Theoretical Perspectives</vt:lpstr>
      <vt:lpstr>Methods and Data Sources</vt:lpstr>
      <vt:lpstr>Results</vt:lpstr>
      <vt:lpstr>Results</vt:lpstr>
      <vt:lpstr>Results</vt:lpstr>
      <vt:lpstr>Results</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Researching Teachers, Researching Myself</dc:title>
  <dc:creator>monica Stewart</dc:creator>
  <cp:lastModifiedBy>monica Stewart</cp:lastModifiedBy>
  <cp:revision>9</cp:revision>
  <dcterms:created xsi:type="dcterms:W3CDTF">2014-03-21T18:09:22Z</dcterms:created>
  <dcterms:modified xsi:type="dcterms:W3CDTF">2014-03-27T19:07:15Z</dcterms:modified>
</cp:coreProperties>
</file>