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0"/>
  </p:handoutMasterIdLst>
  <p:sldIdLst>
    <p:sldId id="256" r:id="rId2"/>
    <p:sldId id="257" r:id="rId3"/>
    <p:sldId id="258" r:id="rId4"/>
    <p:sldId id="271" r:id="rId5"/>
    <p:sldId id="259" r:id="rId6"/>
    <p:sldId id="260" r:id="rId7"/>
    <p:sldId id="261" r:id="rId8"/>
    <p:sldId id="262" r:id="rId9"/>
    <p:sldId id="272" r:id="rId10"/>
    <p:sldId id="263" r:id="rId11"/>
    <p:sldId id="264" r:id="rId12"/>
    <p:sldId id="265" r:id="rId13"/>
    <p:sldId id="273" r:id="rId14"/>
    <p:sldId id="270" r:id="rId15"/>
    <p:sldId id="268" r:id="rId16"/>
    <p:sldId id="269" r:id="rId17"/>
    <p:sldId id="274" r:id="rId18"/>
    <p:sldId id="275" r:id="rId1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1705"/>
    <a:srgbClr val="921F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7" d="100"/>
          <a:sy n="97" d="100"/>
        </p:scale>
        <p:origin x="-12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3849C80B-E1C8-4FA4-ACB6-5411472935E1}" type="datetimeFigureOut">
              <a:rPr lang="en-CA" smtClean="0"/>
              <a:t>2014-02-17</a:t>
            </a:fld>
            <a:endParaRPr lang="en-CA"/>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3A9196D0-E93F-4927-8C49-5C08A6CBC8F4}" type="slidenum">
              <a:rPr lang="en-CA" smtClean="0"/>
              <a:t>‹#›</a:t>
            </a:fld>
            <a:endParaRPr lang="en-CA"/>
          </a:p>
        </p:txBody>
      </p:sp>
    </p:spTree>
    <p:extLst>
      <p:ext uri="{BB962C8B-B14F-4D97-AF65-F5344CB8AC3E}">
        <p14:creationId xmlns:p14="http://schemas.microsoft.com/office/powerpoint/2010/main" val="38989627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1918447"/>
            <a:ext cx="7583488" cy="1470025"/>
          </a:xfrm>
        </p:spPr>
        <p:txBody>
          <a:bodyPr anchor="b" anchorCtr="0"/>
          <a:lstStyle/>
          <a:p>
            <a:r>
              <a:rPr lang="en-CA" smtClean="0"/>
              <a:t>Click to edit Master title style</a:t>
            </a:r>
            <a:endParaRPr/>
          </a:p>
        </p:txBody>
      </p:sp>
      <p:sp>
        <p:nvSpPr>
          <p:cNvPr id="3" name="Subtitle 2"/>
          <p:cNvSpPr>
            <a:spLocks noGrp="1"/>
          </p:cNvSpPr>
          <p:nvPr>
            <p:ph type="subTitle" idx="1"/>
          </p:nvPr>
        </p:nvSpPr>
        <p:spPr>
          <a:xfrm>
            <a:off x="779463" y="3478306"/>
            <a:ext cx="7583487" cy="1752600"/>
          </a:xfrm>
        </p:spPr>
        <p:txBody>
          <a:bodyPr>
            <a:normAutofit/>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en-CA" smtClean="0"/>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en-CA"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CA" smtClean="0"/>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en-CA" smtClean="0"/>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D85AC8A2-C63C-49A4-89E9-2E4420D2ECA8}" type="datetimeFigureOut">
              <a:rPr lang="en-US" smtClean="0"/>
              <a:t>2014-02-17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D85AC8A2-C63C-49A4-89E9-2E4420D2ECA8}" type="datetimeFigureOut">
              <a:rPr lang="en-US" smtClean="0"/>
              <a:t>2014-02-17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D85AC8A2-C63C-49A4-89E9-2E4420D2ECA8}" type="datetimeFigureOut">
              <a:rPr lang="en-US" smtClean="0"/>
              <a:t>2014-02-17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D85AC8A2-C63C-49A4-89E9-2E4420D2ECA8}" type="datetimeFigureOut">
              <a:rPr lang="en-US" smtClean="0"/>
              <a:t>2014-02-17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CA" smtClean="0"/>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2014-02-17</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en-CA" smtClean="0"/>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2014-02-17</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en-CA" smtClean="0"/>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D85AC8A2-C63C-49A4-89E9-2E4420D2ECA8}" type="datetimeFigureOut">
              <a:rPr lang="en-US" smtClean="0"/>
              <a:t>2014-02-17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D85AC8A2-C63C-49A4-89E9-2E4420D2ECA8}" type="datetimeFigureOut">
              <a:rPr lang="en-US" smtClean="0"/>
              <a:t>2014-02-17</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4C7E049-B585-4EE6-96C0-EEB30EAA14F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CA" smtClean="0"/>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2014-02-17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CA"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85AC8A2-C63C-49A4-89E9-2E4420D2ECA8}" type="datetimeFigureOut">
              <a:rPr lang="en-US" smtClean="0"/>
              <a:t>2014-02-17</a:t>
            </a:fld>
            <a:endParaRPr lang="en-US"/>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74C7E049-B585-4EE6-96C0-EEB30EAA14F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teracyteaching.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9621" y="916583"/>
            <a:ext cx="7433330" cy="2471890"/>
          </a:xfrm>
        </p:spPr>
        <p:txBody>
          <a:bodyPr/>
          <a:lstStyle/>
          <a:p>
            <a:r>
              <a:rPr lang="en-CA" sz="2800" b="1" dirty="0">
                <a:effectLst/>
              </a:rPr>
              <a:t>Teaching </a:t>
            </a:r>
            <a:r>
              <a:rPr lang="en-CA" sz="2800" b="1" dirty="0" smtClean="0">
                <a:effectLst/>
              </a:rPr>
              <a:t>Student teachers </a:t>
            </a:r>
            <a:r>
              <a:rPr lang="en-CA" sz="2800" b="1" dirty="0">
                <a:effectLst/>
              </a:rPr>
              <a:t>How to Teach for Relevance, Integrating Curriculum around Big Ideas and Key Values</a:t>
            </a:r>
            <a:r>
              <a:rPr lang="en-US" sz="2400" dirty="0">
                <a:effectLst/>
              </a:rPr>
              <a:t/>
            </a:r>
            <a:br>
              <a:rPr lang="en-US" sz="2400" dirty="0">
                <a:effectLst/>
              </a:rPr>
            </a:br>
            <a:endParaRPr lang="en-US" sz="2400" dirty="0"/>
          </a:p>
        </p:txBody>
      </p:sp>
      <p:sp>
        <p:nvSpPr>
          <p:cNvPr id="3" name="Subtitle 2"/>
          <p:cNvSpPr>
            <a:spLocks noGrp="1"/>
          </p:cNvSpPr>
          <p:nvPr>
            <p:ph type="subTitle" idx="1"/>
          </p:nvPr>
        </p:nvSpPr>
        <p:spPr/>
        <p:txBody>
          <a:bodyPr/>
          <a:lstStyle/>
          <a:p>
            <a:r>
              <a:rPr lang="en-CA" sz="2400" dirty="0">
                <a:solidFill>
                  <a:srgbClr val="6D1705"/>
                </a:solidFill>
                <a:effectLst/>
              </a:rPr>
              <a:t>Clive Beck, Clare Kosnik, Shelley Murphy, </a:t>
            </a:r>
            <a:endParaRPr lang="en-CA" sz="2400" dirty="0" smtClean="0">
              <a:solidFill>
                <a:srgbClr val="6D1705"/>
              </a:solidFill>
              <a:effectLst/>
            </a:endParaRPr>
          </a:p>
          <a:p>
            <a:r>
              <a:rPr lang="en-CA" sz="2400" dirty="0" smtClean="0">
                <a:solidFill>
                  <a:srgbClr val="6D1705"/>
                </a:solidFill>
                <a:effectLst/>
              </a:rPr>
              <a:t>and </a:t>
            </a:r>
            <a:r>
              <a:rPr lang="en-CA" sz="2400" dirty="0">
                <a:solidFill>
                  <a:srgbClr val="6D1705"/>
                </a:solidFill>
                <a:effectLst/>
              </a:rPr>
              <a:t>Elizabeth Rosales</a:t>
            </a:r>
            <a:endParaRPr lang="en-US" sz="2400" dirty="0">
              <a:solidFill>
                <a:srgbClr val="6D1705"/>
              </a:solidFill>
              <a:effectLst/>
            </a:endParaRPr>
          </a:p>
          <a:p>
            <a:r>
              <a:rPr lang="en-CA" sz="2400" dirty="0">
                <a:solidFill>
                  <a:srgbClr val="6D1705"/>
                </a:solidFill>
                <a:effectLst/>
              </a:rPr>
              <a:t>OISE/University of Toronto</a:t>
            </a:r>
            <a:endParaRPr lang="en-US" sz="2400" dirty="0">
              <a:solidFill>
                <a:srgbClr val="6D1705"/>
              </a:solidFill>
              <a:effectLst/>
            </a:endParaRPr>
          </a:p>
          <a:p>
            <a:r>
              <a:rPr lang="en-CA" dirty="0">
                <a:effectLst/>
              </a:rPr>
              <a:t> </a:t>
            </a:r>
            <a:endParaRPr lang="en-US" dirty="0">
              <a:effectLst/>
            </a:endParaRPr>
          </a:p>
          <a:p>
            <a:endParaRPr lang="en-US" dirty="0"/>
          </a:p>
        </p:txBody>
      </p:sp>
    </p:spTree>
    <p:extLst>
      <p:ext uri="{BB962C8B-B14F-4D97-AF65-F5344CB8AC3E}">
        <p14:creationId xmlns:p14="http://schemas.microsoft.com/office/powerpoint/2010/main" val="95089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Longitudinal Study </a:t>
            </a:r>
            <a:endParaRPr lang="en-US" dirty="0"/>
          </a:p>
        </p:txBody>
      </p:sp>
      <p:sp>
        <p:nvSpPr>
          <p:cNvPr id="3" name="Content Placeholder 2"/>
          <p:cNvSpPr>
            <a:spLocks noGrp="1"/>
          </p:cNvSpPr>
          <p:nvPr>
            <p:ph sz="half" idx="1"/>
          </p:nvPr>
        </p:nvSpPr>
        <p:spPr/>
        <p:txBody>
          <a:bodyPr/>
          <a:lstStyle/>
          <a:p>
            <a:pPr marL="0" indent="0">
              <a:buNone/>
            </a:pPr>
            <a:r>
              <a:rPr lang="en-CA" sz="2400" dirty="0" smtClean="0">
                <a:effectLst/>
              </a:rPr>
              <a:t> </a:t>
            </a:r>
            <a:r>
              <a:rPr lang="en-CA" sz="2800" dirty="0">
                <a:solidFill>
                  <a:srgbClr val="6D1705"/>
                </a:solidFill>
                <a:effectLst/>
              </a:rPr>
              <a:t>42 teachers, mainly in Ontario, of whom 20 began teaching in 2004 and 22 in 2007. </a:t>
            </a:r>
            <a:endParaRPr lang="en-CA" sz="2800" dirty="0" smtClean="0">
              <a:solidFill>
                <a:srgbClr val="6D1705"/>
              </a:solidFill>
              <a:effectLst/>
            </a:endParaRPr>
          </a:p>
          <a:p>
            <a:pPr marL="0" indent="0">
              <a:buNone/>
            </a:pPr>
            <a:r>
              <a:rPr lang="en-CA" sz="2800" dirty="0" smtClean="0">
                <a:solidFill>
                  <a:srgbClr val="6D1705"/>
                </a:solidFill>
                <a:effectLst/>
              </a:rPr>
              <a:t>Observations and interviews every year</a:t>
            </a:r>
          </a:p>
          <a:p>
            <a:pPr marL="0" indent="0">
              <a:buNone/>
            </a:pPr>
            <a:r>
              <a:rPr lang="en-CA" b="1" i="1" dirty="0" smtClean="0">
                <a:effectLst/>
              </a:rPr>
              <a:t> </a:t>
            </a:r>
            <a:endParaRPr lang="en-US" dirty="0">
              <a:effectLst/>
            </a:endParaRPr>
          </a:p>
          <a:p>
            <a:endParaRPr lang="en-US" dirty="0"/>
          </a:p>
        </p:txBody>
      </p:sp>
      <p:sp>
        <p:nvSpPr>
          <p:cNvPr id="4" name="Content Placeholder 3"/>
          <p:cNvSpPr>
            <a:spLocks noGrp="1"/>
          </p:cNvSpPr>
          <p:nvPr>
            <p:ph sz="half" idx="2"/>
          </p:nvPr>
        </p:nvSpPr>
        <p:spPr/>
        <p:txBody>
          <a:bodyPr>
            <a:normAutofit/>
          </a:bodyPr>
          <a:lstStyle/>
          <a:p>
            <a:pPr marL="0" indent="0">
              <a:buNone/>
            </a:pPr>
            <a:r>
              <a:rPr lang="en-CA" sz="2800" dirty="0">
                <a:solidFill>
                  <a:srgbClr val="6D1705"/>
                </a:solidFill>
                <a:effectLst/>
              </a:rPr>
              <a:t>A </a:t>
            </a:r>
            <a:r>
              <a:rPr lang="en-CA" sz="2800" dirty="0" smtClean="0">
                <a:solidFill>
                  <a:srgbClr val="6D1705"/>
                </a:solidFill>
                <a:effectLst/>
              </a:rPr>
              <a:t>key </a:t>
            </a:r>
            <a:r>
              <a:rPr lang="en-CA" sz="2800" dirty="0">
                <a:solidFill>
                  <a:srgbClr val="6D1705"/>
                </a:solidFill>
                <a:effectLst/>
              </a:rPr>
              <a:t>f</a:t>
            </a:r>
            <a:r>
              <a:rPr lang="en-CA" sz="2800" dirty="0" smtClean="0">
                <a:solidFill>
                  <a:srgbClr val="6D1705"/>
                </a:solidFill>
                <a:effectLst/>
              </a:rPr>
              <a:t>inding</a:t>
            </a:r>
            <a:r>
              <a:rPr lang="en-CA" sz="2800" dirty="0" smtClean="0">
                <a:solidFill>
                  <a:srgbClr val="6D1705"/>
                </a:solidFill>
                <a:effectLst/>
              </a:rPr>
              <a:t>: Teachers </a:t>
            </a:r>
            <a:r>
              <a:rPr lang="en-CA" sz="2800" b="1" u="sng" dirty="0" smtClean="0">
                <a:solidFill>
                  <a:srgbClr val="6D1705"/>
                </a:solidFill>
                <a:effectLst/>
              </a:rPr>
              <a:t>increasingly</a:t>
            </a:r>
            <a:r>
              <a:rPr lang="en-CA" sz="2800" dirty="0" smtClean="0">
                <a:solidFill>
                  <a:srgbClr val="6D1705"/>
                </a:solidFill>
                <a:effectLst/>
              </a:rPr>
              <a:t> teach for relevance</a:t>
            </a:r>
            <a:endParaRPr lang="en-US" sz="2800" dirty="0">
              <a:solidFill>
                <a:srgbClr val="6D1705"/>
              </a:solidFill>
            </a:endParaRPr>
          </a:p>
        </p:txBody>
      </p:sp>
    </p:spTree>
    <p:extLst>
      <p:ext uri="{BB962C8B-B14F-4D97-AF65-F5344CB8AC3E}">
        <p14:creationId xmlns:p14="http://schemas.microsoft.com/office/powerpoint/2010/main" val="79261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a:effectLst/>
              </a:rPr>
              <a:t>What is Teaching for Relevance?</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CA" sz="2800" b="1" dirty="0" smtClean="0">
                <a:solidFill>
                  <a:srgbClr val="6D1705"/>
                </a:solidFill>
                <a:effectLst/>
              </a:rPr>
              <a:t>(</a:t>
            </a:r>
            <a:r>
              <a:rPr lang="en-CA" sz="2800" b="1" dirty="0" err="1" smtClean="0">
                <a:solidFill>
                  <a:srgbClr val="6D1705"/>
                </a:solidFill>
                <a:effectLst/>
              </a:rPr>
              <a:t>i</a:t>
            </a:r>
            <a:r>
              <a:rPr lang="en-CA" sz="2800" b="1" dirty="0" smtClean="0">
                <a:solidFill>
                  <a:srgbClr val="6D1705"/>
                </a:solidFill>
                <a:effectLst/>
              </a:rPr>
              <a:t>) real </a:t>
            </a:r>
            <a:r>
              <a:rPr lang="en-CA" sz="2800" b="1" dirty="0">
                <a:solidFill>
                  <a:srgbClr val="6D1705"/>
                </a:solidFill>
                <a:effectLst/>
              </a:rPr>
              <a:t>world </a:t>
            </a:r>
            <a:r>
              <a:rPr lang="en-CA" sz="2800" b="1" dirty="0" smtClean="0">
                <a:solidFill>
                  <a:srgbClr val="6D1705"/>
                </a:solidFill>
                <a:effectLst/>
              </a:rPr>
              <a:t>understanding</a:t>
            </a:r>
            <a:endParaRPr lang="en-US" sz="2800" b="1" dirty="0">
              <a:solidFill>
                <a:srgbClr val="6D1705"/>
              </a:solidFill>
              <a:effectLst/>
            </a:endParaRPr>
          </a:p>
          <a:p>
            <a:endParaRPr lang="en-US" dirty="0">
              <a:effectLst/>
            </a:endParaRPr>
          </a:p>
          <a:p>
            <a:endParaRPr lang="en-US" dirty="0"/>
          </a:p>
        </p:txBody>
      </p:sp>
      <p:sp>
        <p:nvSpPr>
          <p:cNvPr id="4" name="Content Placeholder 3"/>
          <p:cNvSpPr>
            <a:spLocks noGrp="1"/>
          </p:cNvSpPr>
          <p:nvPr>
            <p:ph sz="half" idx="2"/>
          </p:nvPr>
        </p:nvSpPr>
        <p:spPr>
          <a:xfrm>
            <a:off x="3718483" y="1828800"/>
            <a:ext cx="5128918" cy="4297363"/>
          </a:xfrm>
        </p:spPr>
        <p:txBody>
          <a:bodyPr>
            <a:normAutofit lnSpcReduction="10000"/>
          </a:bodyPr>
          <a:lstStyle/>
          <a:p>
            <a:pPr marL="0" indent="0">
              <a:buNone/>
            </a:pPr>
            <a:r>
              <a:rPr lang="en-CA" sz="2400" dirty="0">
                <a:solidFill>
                  <a:srgbClr val="6D1705"/>
                </a:solidFill>
                <a:effectLst/>
              </a:rPr>
              <a:t>[</a:t>
            </a:r>
            <a:r>
              <a:rPr lang="en-CA" sz="2600" dirty="0">
                <a:solidFill>
                  <a:srgbClr val="6D1705"/>
                </a:solidFill>
                <a:effectLst/>
              </a:rPr>
              <a:t>T]here are so many specific curriculum expectations...but really science is about having big questions and figuring out how things work…[and] within a certain area, like weather, is it really important that the students know the names of clouds, or is it more important that they know about air masses and what causes rain to happen? Paul (year 8)</a:t>
            </a:r>
            <a:endParaRPr lang="en-US" sz="2600" dirty="0">
              <a:solidFill>
                <a:srgbClr val="6D1705"/>
              </a:solidFill>
              <a:effectLst/>
            </a:endParaRPr>
          </a:p>
          <a:p>
            <a:pPr marL="0" indent="0">
              <a:buNone/>
            </a:pPr>
            <a:endParaRPr lang="en-US" sz="2400" dirty="0"/>
          </a:p>
        </p:txBody>
      </p:sp>
    </p:spTree>
    <p:extLst>
      <p:ext uri="{BB962C8B-B14F-4D97-AF65-F5344CB8AC3E}">
        <p14:creationId xmlns:p14="http://schemas.microsoft.com/office/powerpoint/2010/main" val="2047340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marL="0" indent="0">
              <a:buNone/>
            </a:pPr>
            <a:r>
              <a:rPr lang="en-CA" sz="2400" b="1" dirty="0">
                <a:solidFill>
                  <a:srgbClr val="6D1705"/>
                </a:solidFill>
                <a:effectLst/>
              </a:rPr>
              <a:t>ii) way of life development</a:t>
            </a:r>
          </a:p>
          <a:p>
            <a:endParaRPr lang="en-US" dirty="0"/>
          </a:p>
        </p:txBody>
      </p:sp>
      <p:sp>
        <p:nvSpPr>
          <p:cNvPr id="4" name="Content Placeholder 3"/>
          <p:cNvSpPr>
            <a:spLocks noGrp="1"/>
          </p:cNvSpPr>
          <p:nvPr>
            <p:ph sz="half" idx="2"/>
          </p:nvPr>
        </p:nvSpPr>
        <p:spPr>
          <a:xfrm>
            <a:off x="3626831" y="1828800"/>
            <a:ext cx="4736120" cy="4297363"/>
          </a:xfrm>
        </p:spPr>
        <p:txBody>
          <a:bodyPr/>
          <a:lstStyle/>
          <a:p>
            <a:pPr marL="0" indent="0">
              <a:buNone/>
            </a:pPr>
            <a:r>
              <a:rPr lang="en-CA" sz="2400" dirty="0">
                <a:solidFill>
                  <a:srgbClr val="6D1705"/>
                </a:solidFill>
                <a:effectLst/>
              </a:rPr>
              <a:t>I want students to take responsibility for themselves and their learning, and get to know themselves: what kind of person am I, what kind of career should I have, what kind of people should I associate with? Paul (year 7</a:t>
            </a:r>
            <a:r>
              <a:rPr lang="en-CA" sz="2400" dirty="0" smtClean="0">
                <a:solidFill>
                  <a:srgbClr val="6D1705"/>
                </a:solidFill>
                <a:effectLst/>
              </a:rPr>
              <a:t>)</a:t>
            </a:r>
            <a:endParaRPr lang="en-US" sz="2400" dirty="0">
              <a:solidFill>
                <a:srgbClr val="6D1705"/>
              </a:solidFill>
              <a:effectLst/>
            </a:endParaRPr>
          </a:p>
          <a:p>
            <a:endParaRPr lang="en-US" dirty="0"/>
          </a:p>
        </p:txBody>
      </p:sp>
    </p:spTree>
    <p:extLst>
      <p:ext uri="{BB962C8B-B14F-4D97-AF65-F5344CB8AC3E}">
        <p14:creationId xmlns:p14="http://schemas.microsoft.com/office/powerpoint/2010/main" val="3728686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b="1" i="1" dirty="0" smtClean="0">
                <a:effectLst/>
              </a:rPr>
              <a:t/>
            </a:r>
            <a:br>
              <a:rPr lang="en-CA" sz="2800" b="1" i="1" dirty="0" smtClean="0">
                <a:effectLst/>
              </a:rPr>
            </a:br>
            <a:r>
              <a:rPr lang="en-CA" sz="2800" b="1" i="1" dirty="0" smtClean="0">
                <a:effectLst/>
              </a:rPr>
              <a:t>Do </a:t>
            </a:r>
            <a:r>
              <a:rPr lang="en-CA" sz="2800" b="1" i="1" dirty="0">
                <a:effectLst/>
              </a:rPr>
              <a:t>Teachers Have Time to Teach for Relevance?</a:t>
            </a:r>
            <a:r>
              <a:rPr lang="en-CA" sz="2800" b="1" dirty="0">
                <a:effectLst/>
              </a:rPr>
              <a:t> </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marL="0" indent="0">
              <a:buNone/>
            </a:pPr>
            <a:r>
              <a:rPr lang="en-CA" sz="2800" dirty="0" smtClean="0">
                <a:solidFill>
                  <a:srgbClr val="6D1705"/>
                </a:solidFill>
                <a:effectLst/>
              </a:rPr>
              <a:t>Yes</a:t>
            </a:r>
            <a:r>
              <a:rPr lang="en-CA" sz="2800" dirty="0">
                <a:solidFill>
                  <a:srgbClr val="6D1705"/>
                </a:solidFill>
                <a:effectLst/>
              </a:rPr>
              <a:t>! Teachers have students for 12 years, 10 months of the year. There is plenty of time to address fundamental aspects of reality and life. It’s irresponsible to just teach traditional content. </a:t>
            </a:r>
            <a:endParaRPr lang="en-US" sz="2800" dirty="0">
              <a:solidFill>
                <a:srgbClr val="6D1705"/>
              </a:solidFill>
              <a:effectLst/>
            </a:endParaRPr>
          </a:p>
          <a:p>
            <a:endParaRPr lang="en-US" dirty="0"/>
          </a:p>
        </p:txBody>
      </p:sp>
    </p:spTree>
    <p:extLst>
      <p:ext uri="{BB962C8B-B14F-4D97-AF65-F5344CB8AC3E}">
        <p14:creationId xmlns:p14="http://schemas.microsoft.com/office/powerpoint/2010/main" val="226284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b="1" i="1" dirty="0" smtClean="0">
                <a:effectLst/>
              </a:rPr>
              <a:t/>
            </a:r>
            <a:br>
              <a:rPr lang="en-CA" sz="2400" b="1" i="1" dirty="0" smtClean="0">
                <a:effectLst/>
              </a:rPr>
            </a:br>
            <a:r>
              <a:rPr lang="en-CA" sz="2400" b="1" i="1" dirty="0" smtClean="0">
                <a:effectLst/>
              </a:rPr>
              <a:t>What </a:t>
            </a:r>
            <a:r>
              <a:rPr lang="en-CA" sz="2400" b="1" i="1" dirty="0">
                <a:effectLst/>
              </a:rPr>
              <a:t>about the Current Push toward Traditional Content Learning and Test Preparation? </a:t>
            </a:r>
            <a:r>
              <a:rPr lang="en-US" sz="2400" dirty="0">
                <a:effectLst/>
              </a:rPr>
              <a:t/>
            </a:r>
            <a:br>
              <a:rPr lang="en-US" sz="2400" dirty="0">
                <a:effectLst/>
              </a:rPr>
            </a:br>
            <a:endParaRPr lang="en-US" sz="2400" dirty="0"/>
          </a:p>
        </p:txBody>
      </p:sp>
      <p:sp>
        <p:nvSpPr>
          <p:cNvPr id="3" name="Content Placeholder 2"/>
          <p:cNvSpPr>
            <a:spLocks noGrp="1"/>
          </p:cNvSpPr>
          <p:nvPr>
            <p:ph idx="1"/>
          </p:nvPr>
        </p:nvSpPr>
        <p:spPr/>
        <p:txBody>
          <a:bodyPr/>
          <a:lstStyle/>
          <a:p>
            <a:pPr marL="0" indent="0">
              <a:buNone/>
            </a:pPr>
            <a:r>
              <a:rPr lang="en-CA" sz="2800" dirty="0" smtClean="0">
                <a:solidFill>
                  <a:srgbClr val="6D1705"/>
                </a:solidFill>
                <a:effectLst/>
              </a:rPr>
              <a:t>We </a:t>
            </a:r>
            <a:r>
              <a:rPr lang="en-CA" sz="2800" dirty="0">
                <a:solidFill>
                  <a:srgbClr val="6D1705"/>
                </a:solidFill>
                <a:effectLst/>
              </a:rPr>
              <a:t>must DO BOTH: teach for content </a:t>
            </a:r>
            <a:r>
              <a:rPr lang="en-CA" sz="2800" i="1" dirty="0">
                <a:solidFill>
                  <a:srgbClr val="6D1705"/>
                </a:solidFill>
                <a:effectLst/>
              </a:rPr>
              <a:t>and</a:t>
            </a:r>
            <a:r>
              <a:rPr lang="en-CA" sz="2800" dirty="0">
                <a:solidFill>
                  <a:srgbClr val="6D1705"/>
                </a:solidFill>
                <a:effectLst/>
              </a:rPr>
              <a:t> relevance. </a:t>
            </a:r>
            <a:endParaRPr lang="en-CA" sz="2800" dirty="0" smtClean="0">
              <a:solidFill>
                <a:srgbClr val="6D1705"/>
              </a:solidFill>
              <a:effectLst/>
            </a:endParaRPr>
          </a:p>
          <a:p>
            <a:pPr marL="0" indent="0">
              <a:buNone/>
            </a:pPr>
            <a:r>
              <a:rPr lang="en-CA" sz="2800" dirty="0" smtClean="0">
                <a:solidFill>
                  <a:srgbClr val="6D1705"/>
                </a:solidFill>
                <a:effectLst/>
              </a:rPr>
              <a:t>Content </a:t>
            </a:r>
            <a:r>
              <a:rPr lang="en-CA" sz="2800" dirty="0">
                <a:solidFill>
                  <a:srgbClr val="6D1705"/>
                </a:solidFill>
                <a:effectLst/>
              </a:rPr>
              <a:t>knowledge, e.g., about ancient empires, can help students understand the present day behaviour of politicians, bosses in the workplace, schoolyard bullies, and other people in their lives. </a:t>
            </a:r>
            <a:endParaRPr lang="en-CA" sz="2800" dirty="0" smtClean="0">
              <a:solidFill>
                <a:srgbClr val="6D1705"/>
              </a:solidFill>
              <a:effectLst/>
            </a:endParaRPr>
          </a:p>
          <a:p>
            <a:pPr marL="0" indent="0">
              <a:buNone/>
            </a:pPr>
            <a:r>
              <a:rPr lang="en-CA" sz="2800" dirty="0" smtClean="0">
                <a:solidFill>
                  <a:srgbClr val="6D1705"/>
                </a:solidFill>
                <a:effectLst/>
              </a:rPr>
              <a:t>We </a:t>
            </a:r>
            <a:r>
              <a:rPr lang="en-CA" sz="2800" dirty="0">
                <a:solidFill>
                  <a:srgbClr val="6D1705"/>
                </a:solidFill>
                <a:effectLst/>
              </a:rPr>
              <a:t>just need to connect things more</a:t>
            </a:r>
            <a:r>
              <a:rPr lang="en-CA" dirty="0">
                <a:solidFill>
                  <a:srgbClr val="6D1705"/>
                </a:solidFill>
                <a:effectLst/>
              </a:rPr>
              <a:t>. </a:t>
            </a:r>
            <a:endParaRPr lang="en-US" dirty="0">
              <a:solidFill>
                <a:srgbClr val="6D1705"/>
              </a:solidFill>
              <a:effectLst/>
            </a:endParaRPr>
          </a:p>
          <a:p>
            <a:endParaRPr lang="en-US" dirty="0"/>
          </a:p>
        </p:txBody>
      </p:sp>
    </p:spTree>
    <p:extLst>
      <p:ext uri="{BB962C8B-B14F-4D97-AF65-F5344CB8AC3E}">
        <p14:creationId xmlns:p14="http://schemas.microsoft.com/office/powerpoint/2010/main" val="3859320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9197" y="968957"/>
            <a:ext cx="8314214" cy="3785652"/>
          </a:xfrm>
          <a:prstGeom prst="rect">
            <a:avLst/>
          </a:prstGeom>
        </p:spPr>
        <p:txBody>
          <a:bodyPr wrap="square">
            <a:spAutoFit/>
          </a:bodyPr>
          <a:lstStyle/>
          <a:p>
            <a:endParaRPr lang="en-CA" sz="2400" b="1" i="1" dirty="0" smtClean="0"/>
          </a:p>
          <a:p>
            <a:r>
              <a:rPr lang="en-CA" sz="2800" dirty="0" smtClean="0">
                <a:solidFill>
                  <a:srgbClr val="6D1705"/>
                </a:solidFill>
              </a:rPr>
              <a:t>The </a:t>
            </a:r>
            <a:r>
              <a:rPr lang="en-CA" sz="2800" dirty="0">
                <a:solidFill>
                  <a:srgbClr val="6D1705"/>
                </a:solidFill>
              </a:rPr>
              <a:t>m</a:t>
            </a:r>
            <a:r>
              <a:rPr lang="en-CA" sz="2800" dirty="0" smtClean="0">
                <a:solidFill>
                  <a:srgbClr val="6D1705"/>
                </a:solidFill>
              </a:rPr>
              <a:t>ain </a:t>
            </a:r>
            <a:r>
              <a:rPr lang="en-CA" sz="2800" dirty="0">
                <a:solidFill>
                  <a:srgbClr val="6D1705"/>
                </a:solidFill>
              </a:rPr>
              <a:t>w</a:t>
            </a:r>
            <a:r>
              <a:rPr lang="en-CA" sz="2800" dirty="0" smtClean="0">
                <a:solidFill>
                  <a:srgbClr val="6D1705"/>
                </a:solidFill>
              </a:rPr>
              <a:t>ay </a:t>
            </a:r>
            <a:r>
              <a:rPr lang="en-CA" sz="2800" dirty="0">
                <a:solidFill>
                  <a:srgbClr val="6D1705"/>
                </a:solidFill>
              </a:rPr>
              <a:t>to </a:t>
            </a:r>
            <a:r>
              <a:rPr lang="en-CA" sz="2800" dirty="0" smtClean="0">
                <a:solidFill>
                  <a:srgbClr val="6D1705"/>
                </a:solidFill>
              </a:rPr>
              <a:t>do </a:t>
            </a:r>
            <a:r>
              <a:rPr lang="en-CA" sz="2800" dirty="0">
                <a:solidFill>
                  <a:srgbClr val="6D1705"/>
                </a:solidFill>
              </a:rPr>
              <a:t>b</a:t>
            </a:r>
            <a:r>
              <a:rPr lang="en-CA" sz="2800" dirty="0" smtClean="0">
                <a:solidFill>
                  <a:srgbClr val="6D1705"/>
                </a:solidFill>
              </a:rPr>
              <a:t>oth </a:t>
            </a:r>
            <a:r>
              <a:rPr lang="en-CA" sz="2800" dirty="0">
                <a:solidFill>
                  <a:srgbClr val="6D1705"/>
                </a:solidFill>
              </a:rPr>
              <a:t>is to INTEGRATE </a:t>
            </a:r>
            <a:r>
              <a:rPr lang="en-CA" sz="2800" dirty="0" smtClean="0">
                <a:solidFill>
                  <a:srgbClr val="6D1705"/>
                </a:solidFill>
              </a:rPr>
              <a:t>teaching </a:t>
            </a:r>
            <a:r>
              <a:rPr lang="en-CA" sz="2800" dirty="0">
                <a:solidFill>
                  <a:srgbClr val="6D1705"/>
                </a:solidFill>
              </a:rPr>
              <a:t>around </a:t>
            </a:r>
            <a:r>
              <a:rPr lang="en-CA" sz="2800" dirty="0" smtClean="0">
                <a:solidFill>
                  <a:srgbClr val="6D1705"/>
                </a:solidFill>
              </a:rPr>
              <a:t>big </a:t>
            </a:r>
            <a:r>
              <a:rPr lang="en-CA" sz="2800" dirty="0">
                <a:solidFill>
                  <a:srgbClr val="6D1705"/>
                </a:solidFill>
              </a:rPr>
              <a:t>i</a:t>
            </a:r>
            <a:r>
              <a:rPr lang="en-CA" sz="2800" dirty="0" smtClean="0">
                <a:solidFill>
                  <a:srgbClr val="6D1705"/>
                </a:solidFill>
              </a:rPr>
              <a:t>deas </a:t>
            </a:r>
            <a:r>
              <a:rPr lang="en-CA" sz="2800" dirty="0">
                <a:solidFill>
                  <a:srgbClr val="6D1705"/>
                </a:solidFill>
              </a:rPr>
              <a:t>and </a:t>
            </a:r>
            <a:r>
              <a:rPr lang="en-CA" sz="2800" dirty="0" smtClean="0">
                <a:solidFill>
                  <a:srgbClr val="6D1705"/>
                </a:solidFill>
              </a:rPr>
              <a:t>key </a:t>
            </a:r>
            <a:r>
              <a:rPr lang="en-CA" sz="2800" dirty="0">
                <a:solidFill>
                  <a:srgbClr val="6D1705"/>
                </a:solidFill>
              </a:rPr>
              <a:t>v</a:t>
            </a:r>
            <a:r>
              <a:rPr lang="en-CA" sz="2800" dirty="0" smtClean="0">
                <a:solidFill>
                  <a:srgbClr val="6D1705"/>
                </a:solidFill>
              </a:rPr>
              <a:t>alues</a:t>
            </a:r>
            <a:endParaRPr lang="en-US" sz="2800" dirty="0">
              <a:solidFill>
                <a:srgbClr val="6D1705"/>
              </a:solidFill>
            </a:endParaRPr>
          </a:p>
          <a:p>
            <a:r>
              <a:rPr lang="en-CA" sz="2800" dirty="0">
                <a:solidFill>
                  <a:srgbClr val="6D1705"/>
                </a:solidFill>
              </a:rPr>
              <a:t> </a:t>
            </a:r>
            <a:endParaRPr lang="en-US" sz="2800" dirty="0">
              <a:solidFill>
                <a:srgbClr val="6D1705"/>
              </a:solidFill>
            </a:endParaRPr>
          </a:p>
          <a:p>
            <a:endParaRPr lang="en-CA" sz="2800" dirty="0" smtClean="0">
              <a:solidFill>
                <a:srgbClr val="6D1705"/>
              </a:solidFill>
            </a:endParaRPr>
          </a:p>
          <a:p>
            <a:r>
              <a:rPr lang="en-CA" sz="2800" dirty="0" smtClean="0">
                <a:solidFill>
                  <a:srgbClr val="6D1705"/>
                </a:solidFill>
              </a:rPr>
              <a:t>Integration </a:t>
            </a:r>
            <a:r>
              <a:rPr lang="en-CA" sz="2800" dirty="0">
                <a:solidFill>
                  <a:srgbClr val="6D1705"/>
                </a:solidFill>
              </a:rPr>
              <a:t>increases understanding, relevance, and interest; and it saves time</a:t>
            </a:r>
            <a:r>
              <a:rPr lang="en-CA" sz="2800" dirty="0" smtClean="0">
                <a:solidFill>
                  <a:srgbClr val="6D1705"/>
                </a:solidFill>
              </a:rPr>
              <a:t>.</a:t>
            </a:r>
          </a:p>
          <a:p>
            <a:endParaRPr lang="en-CA" sz="2400" dirty="0"/>
          </a:p>
          <a:p>
            <a:endParaRPr lang="en-US" sz="2400" dirty="0"/>
          </a:p>
        </p:txBody>
      </p:sp>
    </p:spTree>
    <p:extLst>
      <p:ext uri="{BB962C8B-B14F-4D97-AF65-F5344CB8AC3E}">
        <p14:creationId xmlns:p14="http://schemas.microsoft.com/office/powerpoint/2010/main" val="65637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They do It?</a:t>
            </a:r>
            <a:endParaRPr lang="en-US" dirty="0"/>
          </a:p>
        </p:txBody>
      </p:sp>
      <p:sp>
        <p:nvSpPr>
          <p:cNvPr id="3" name="Content Placeholder 2"/>
          <p:cNvSpPr>
            <a:spLocks noGrp="1"/>
          </p:cNvSpPr>
          <p:nvPr>
            <p:ph idx="1"/>
          </p:nvPr>
        </p:nvSpPr>
        <p:spPr/>
        <p:txBody>
          <a:bodyPr>
            <a:normAutofit/>
          </a:bodyPr>
          <a:lstStyle/>
          <a:p>
            <a:pPr marL="0" indent="0">
              <a:buNone/>
            </a:pPr>
            <a:r>
              <a:rPr lang="en-CA" sz="2800" dirty="0" smtClean="0">
                <a:solidFill>
                  <a:schemeClr val="bg1">
                    <a:lumMod val="75000"/>
                  </a:schemeClr>
                </a:solidFill>
                <a:effectLst/>
              </a:rPr>
              <a:t>I </a:t>
            </a:r>
            <a:r>
              <a:rPr lang="en-CA" sz="2800" dirty="0">
                <a:solidFill>
                  <a:schemeClr val="bg1">
                    <a:lumMod val="75000"/>
                  </a:schemeClr>
                </a:solidFill>
                <a:effectLst/>
              </a:rPr>
              <a:t>like the idea of teaching around themes, categories that are broad so teachers can select what is applicable to the lives of their students…. A theme I’ve been emphasizing a lot over the past couple of years is pollution in our lakes and water systems and how ads are used to cover up that sort of thing. Kelly (cohort 2 – year 5</a:t>
            </a:r>
            <a:r>
              <a:rPr lang="en-CA" sz="2800" dirty="0" smtClean="0">
                <a:solidFill>
                  <a:schemeClr val="bg1">
                    <a:lumMod val="75000"/>
                  </a:schemeClr>
                </a:solidFill>
                <a:effectLst/>
              </a:rPr>
              <a:t>)</a:t>
            </a:r>
            <a:r>
              <a:rPr lang="en-CA" sz="2800" dirty="0">
                <a:solidFill>
                  <a:schemeClr val="bg1">
                    <a:lumMod val="75000"/>
                  </a:schemeClr>
                </a:solidFill>
                <a:effectLst/>
              </a:rPr>
              <a:t> </a:t>
            </a:r>
            <a:endParaRPr lang="en-US" sz="2800" dirty="0">
              <a:solidFill>
                <a:schemeClr val="bg1">
                  <a:lumMod val="75000"/>
                </a:schemeClr>
              </a:solidFill>
              <a:effectLst/>
            </a:endParaRPr>
          </a:p>
          <a:p>
            <a:endParaRPr lang="en-US" dirty="0"/>
          </a:p>
        </p:txBody>
      </p:sp>
    </p:spTree>
    <p:extLst>
      <p:ext uri="{BB962C8B-B14F-4D97-AF65-F5344CB8AC3E}">
        <p14:creationId xmlns:p14="http://schemas.microsoft.com/office/powerpoint/2010/main" val="3304101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They do It?</a:t>
            </a:r>
          </a:p>
        </p:txBody>
      </p:sp>
      <p:sp>
        <p:nvSpPr>
          <p:cNvPr id="3" name="Content Placeholder 2"/>
          <p:cNvSpPr>
            <a:spLocks noGrp="1"/>
          </p:cNvSpPr>
          <p:nvPr>
            <p:ph idx="1"/>
          </p:nvPr>
        </p:nvSpPr>
        <p:spPr/>
        <p:txBody>
          <a:bodyPr>
            <a:normAutofit fontScale="92500"/>
          </a:bodyPr>
          <a:lstStyle/>
          <a:p>
            <a:pPr marL="0" indent="0">
              <a:buNone/>
            </a:pPr>
            <a:r>
              <a:rPr lang="en-CA" sz="2800" dirty="0">
                <a:solidFill>
                  <a:schemeClr val="bg1">
                    <a:lumMod val="75000"/>
                  </a:schemeClr>
                </a:solidFill>
                <a:effectLst/>
              </a:rPr>
              <a:t>As part of a water unit in science, we looked at the news about the floods out West. And we asked things like: “Why is this happening? What’s the impact? To what extent are we  responsible for it?” And while they were watching the news I asked them to make jot-notes in a specific role: as a farmer, a business owner, a parent, or a grandparent. And then they had to write a letter to somebody else: a grandparent writing to a farmer, or a business owner writing to the government.   Carrie (year 7)</a:t>
            </a:r>
            <a:endParaRPr lang="en-US" sz="2800" dirty="0">
              <a:solidFill>
                <a:schemeClr val="bg1">
                  <a:lumMod val="75000"/>
                </a:schemeClr>
              </a:solidFill>
              <a:effectLst/>
            </a:endParaRPr>
          </a:p>
          <a:p>
            <a:endParaRPr lang="en-US" dirty="0"/>
          </a:p>
        </p:txBody>
      </p:sp>
    </p:spTree>
    <p:extLst>
      <p:ext uri="{BB962C8B-B14F-4D97-AF65-F5344CB8AC3E}">
        <p14:creationId xmlns:p14="http://schemas.microsoft.com/office/powerpoint/2010/main" val="662345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9196" y="-79653"/>
            <a:ext cx="8091630" cy="6001642"/>
          </a:xfrm>
          <a:prstGeom prst="rect">
            <a:avLst/>
          </a:prstGeom>
        </p:spPr>
        <p:txBody>
          <a:bodyPr wrap="square">
            <a:spAutoFit/>
          </a:bodyPr>
          <a:lstStyle/>
          <a:p>
            <a:r>
              <a:rPr lang="en-CA" sz="2400" b="1" i="1" dirty="0">
                <a:solidFill>
                  <a:srgbClr val="6D1705"/>
                </a:solidFill>
              </a:rPr>
              <a:t>Integration Can Be Helped by Finding Suitable Teaching Materials </a:t>
            </a:r>
            <a:endParaRPr lang="en-US" sz="2400" dirty="0">
              <a:solidFill>
                <a:srgbClr val="6D1705"/>
              </a:solidFill>
            </a:endParaRPr>
          </a:p>
          <a:p>
            <a:endParaRPr lang="en-US" sz="2400" dirty="0">
              <a:solidFill>
                <a:srgbClr val="6D1705"/>
              </a:solidFill>
            </a:endParaRPr>
          </a:p>
          <a:p>
            <a:r>
              <a:rPr lang="en-CA" sz="2400" i="1" dirty="0" smtClean="0">
                <a:solidFill>
                  <a:srgbClr val="6D1705"/>
                </a:solidFill>
              </a:rPr>
              <a:t>If </a:t>
            </a:r>
            <a:r>
              <a:rPr lang="en-CA" sz="2400" i="1" dirty="0">
                <a:solidFill>
                  <a:srgbClr val="6D1705"/>
                </a:solidFill>
              </a:rPr>
              <a:t>the World Were a Village </a:t>
            </a:r>
            <a:r>
              <a:rPr lang="en-CA" sz="2400" dirty="0" smtClean="0">
                <a:solidFill>
                  <a:srgbClr val="6D1705"/>
                </a:solidFill>
              </a:rPr>
              <a:t> connects </a:t>
            </a:r>
            <a:r>
              <a:rPr lang="en-CA" sz="2400" dirty="0">
                <a:solidFill>
                  <a:srgbClr val="6D1705"/>
                </a:solidFill>
              </a:rPr>
              <a:t>several subjects. </a:t>
            </a:r>
            <a:r>
              <a:rPr lang="en-CA" sz="2400" dirty="0" smtClean="0">
                <a:solidFill>
                  <a:srgbClr val="6D1705"/>
                </a:solidFill>
              </a:rPr>
              <a:t>The </a:t>
            </a:r>
            <a:r>
              <a:rPr lang="en-CA" sz="2400" dirty="0">
                <a:solidFill>
                  <a:srgbClr val="6D1705"/>
                </a:solidFill>
              </a:rPr>
              <a:t>book shrinks the world population down to one hundred, so “the students can work with the figures more easily and see where the wealth disparities are.” </a:t>
            </a:r>
            <a:r>
              <a:rPr lang="en-CA" sz="2400" dirty="0" smtClean="0">
                <a:solidFill>
                  <a:srgbClr val="6D1705"/>
                </a:solidFill>
              </a:rPr>
              <a:t>The book </a:t>
            </a:r>
            <a:r>
              <a:rPr lang="en-CA" sz="2400" dirty="0">
                <a:solidFill>
                  <a:srgbClr val="6D1705"/>
                </a:solidFill>
              </a:rPr>
              <a:t>touches </a:t>
            </a:r>
            <a:r>
              <a:rPr lang="en-CA" sz="2400" dirty="0" smtClean="0">
                <a:solidFill>
                  <a:srgbClr val="6D1705"/>
                </a:solidFill>
              </a:rPr>
              <a:t>on:</a:t>
            </a:r>
          </a:p>
          <a:p>
            <a:endParaRPr lang="en-CA" sz="2400" dirty="0" smtClean="0">
              <a:solidFill>
                <a:srgbClr val="6D1705"/>
              </a:solidFill>
            </a:endParaRPr>
          </a:p>
          <a:p>
            <a:pPr marL="342900" indent="-342900">
              <a:buFont typeface="Arial"/>
              <a:buChar char="•"/>
            </a:pPr>
            <a:r>
              <a:rPr lang="en-CA" sz="2400" dirty="0" smtClean="0">
                <a:solidFill>
                  <a:srgbClr val="6D1705"/>
                </a:solidFill>
              </a:rPr>
              <a:t>equity</a:t>
            </a:r>
            <a:r>
              <a:rPr lang="en-CA" sz="2400" dirty="0">
                <a:solidFill>
                  <a:srgbClr val="6D1705"/>
                </a:solidFill>
              </a:rPr>
              <a:t>, </a:t>
            </a:r>
            <a:endParaRPr lang="en-CA" sz="2400" dirty="0" smtClean="0">
              <a:solidFill>
                <a:srgbClr val="6D1705"/>
              </a:solidFill>
            </a:endParaRPr>
          </a:p>
          <a:p>
            <a:pPr marL="342900" indent="-342900">
              <a:buFont typeface="Arial"/>
              <a:buChar char="•"/>
            </a:pPr>
            <a:r>
              <a:rPr lang="en-CA" sz="2400" dirty="0" smtClean="0">
                <a:solidFill>
                  <a:srgbClr val="6D1705"/>
                </a:solidFill>
              </a:rPr>
              <a:t>language</a:t>
            </a:r>
            <a:r>
              <a:rPr lang="en-CA" sz="2400" dirty="0">
                <a:solidFill>
                  <a:srgbClr val="6D1705"/>
                </a:solidFill>
              </a:rPr>
              <a:t>, </a:t>
            </a:r>
            <a:endParaRPr lang="en-CA" sz="2400" dirty="0" smtClean="0">
              <a:solidFill>
                <a:srgbClr val="6D1705"/>
              </a:solidFill>
            </a:endParaRPr>
          </a:p>
          <a:p>
            <a:pPr marL="342900" indent="-342900">
              <a:buFont typeface="Arial"/>
              <a:buChar char="•"/>
            </a:pPr>
            <a:r>
              <a:rPr lang="en-CA" sz="2400" dirty="0" smtClean="0">
                <a:solidFill>
                  <a:srgbClr val="6D1705"/>
                </a:solidFill>
              </a:rPr>
              <a:t>math </a:t>
            </a:r>
            <a:r>
              <a:rPr lang="en-CA" sz="2400" dirty="0">
                <a:solidFill>
                  <a:srgbClr val="6D1705"/>
                </a:solidFill>
              </a:rPr>
              <a:t>(data management, percent, fractions, ratio), </a:t>
            </a:r>
            <a:endParaRPr lang="en-CA" sz="2400" dirty="0" smtClean="0">
              <a:solidFill>
                <a:srgbClr val="6D1705"/>
              </a:solidFill>
            </a:endParaRPr>
          </a:p>
          <a:p>
            <a:pPr marL="342900" indent="-342900">
              <a:buFont typeface="Arial"/>
              <a:buChar char="•"/>
            </a:pPr>
            <a:r>
              <a:rPr lang="en-CA" sz="2400" dirty="0" smtClean="0">
                <a:solidFill>
                  <a:srgbClr val="6D1705"/>
                </a:solidFill>
              </a:rPr>
              <a:t>history </a:t>
            </a:r>
            <a:r>
              <a:rPr lang="en-CA" sz="2400" dirty="0">
                <a:solidFill>
                  <a:srgbClr val="6D1705"/>
                </a:solidFill>
              </a:rPr>
              <a:t>(how did the people who have the resources get them in the first place), </a:t>
            </a:r>
            <a:endParaRPr lang="en-CA" sz="2400" dirty="0" smtClean="0">
              <a:solidFill>
                <a:srgbClr val="6D1705"/>
              </a:solidFill>
            </a:endParaRPr>
          </a:p>
          <a:p>
            <a:pPr marL="342900" indent="-342900">
              <a:buFont typeface="Arial"/>
              <a:buChar char="•"/>
            </a:pPr>
            <a:r>
              <a:rPr lang="en-CA" sz="2400" dirty="0" smtClean="0">
                <a:solidFill>
                  <a:srgbClr val="6D1705"/>
                </a:solidFill>
              </a:rPr>
              <a:t>science </a:t>
            </a:r>
            <a:r>
              <a:rPr lang="en-CA" sz="2400" dirty="0">
                <a:solidFill>
                  <a:srgbClr val="6D1705"/>
                </a:solidFill>
              </a:rPr>
              <a:t>(life systems, including topics such as basic needs, access to clean water, and what happens to people who don’t have clean water). (paraphrase</a:t>
            </a:r>
            <a:r>
              <a:rPr lang="en-CA" sz="2400" dirty="0" smtClean="0">
                <a:solidFill>
                  <a:srgbClr val="6D1705"/>
                </a:solidFill>
              </a:rPr>
              <a:t>)</a:t>
            </a:r>
            <a:endParaRPr lang="en-US" sz="2400" dirty="0">
              <a:solidFill>
                <a:srgbClr val="6D1705"/>
              </a:solidFill>
            </a:endParaRPr>
          </a:p>
        </p:txBody>
      </p:sp>
    </p:spTree>
    <p:extLst>
      <p:ext uri="{BB962C8B-B14F-4D97-AF65-F5344CB8AC3E}">
        <p14:creationId xmlns:p14="http://schemas.microsoft.com/office/powerpoint/2010/main" val="2558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b="1" i="1" dirty="0">
                <a:effectLst/>
              </a:rPr>
              <a:t>Integration and Relevance Require Strong Teacher Decision Making and Prioritization</a:t>
            </a:r>
            <a:r>
              <a:rPr lang="en-US" sz="2400" dirty="0">
                <a:effectLst/>
              </a:rPr>
              <a:t/>
            </a:r>
            <a:br>
              <a:rPr lang="en-US" sz="2400" dirty="0">
                <a:effectLst/>
              </a:rPr>
            </a:br>
            <a:endParaRPr lang="en-US" sz="2400" dirty="0"/>
          </a:p>
        </p:txBody>
      </p:sp>
      <p:sp>
        <p:nvSpPr>
          <p:cNvPr id="3" name="Content Placeholder 2"/>
          <p:cNvSpPr>
            <a:spLocks noGrp="1"/>
          </p:cNvSpPr>
          <p:nvPr>
            <p:ph sz="half" idx="1"/>
          </p:nvPr>
        </p:nvSpPr>
        <p:spPr/>
        <p:txBody>
          <a:bodyPr>
            <a:normAutofit lnSpcReduction="10000"/>
          </a:bodyPr>
          <a:lstStyle/>
          <a:p>
            <a:pPr marL="0" indent="0">
              <a:buNone/>
            </a:pPr>
            <a:r>
              <a:rPr lang="en-CA" dirty="0" smtClean="0">
                <a:effectLst/>
              </a:rPr>
              <a:t>[</a:t>
            </a:r>
            <a:r>
              <a:rPr lang="en-CA" sz="2400" dirty="0">
                <a:solidFill>
                  <a:srgbClr val="6D1705"/>
                </a:solidFill>
                <a:effectLst/>
              </a:rPr>
              <a:t>Y]</a:t>
            </a:r>
            <a:r>
              <a:rPr lang="en-CA" sz="2400" dirty="0" err="1">
                <a:solidFill>
                  <a:srgbClr val="6D1705"/>
                </a:solidFill>
                <a:effectLst/>
              </a:rPr>
              <a:t>ou</a:t>
            </a:r>
            <a:r>
              <a:rPr lang="en-CA" sz="2400" dirty="0">
                <a:solidFill>
                  <a:srgbClr val="6D1705"/>
                </a:solidFill>
                <a:effectLst/>
              </a:rPr>
              <a:t> have to judge what’s important and weed out what’s </a:t>
            </a:r>
            <a:r>
              <a:rPr lang="en-CA" sz="2400" dirty="0" smtClean="0">
                <a:solidFill>
                  <a:srgbClr val="6D1705"/>
                </a:solidFill>
                <a:effectLst/>
              </a:rPr>
              <a:t>not. Marisa </a:t>
            </a:r>
            <a:r>
              <a:rPr lang="en-CA" sz="2400" dirty="0">
                <a:solidFill>
                  <a:srgbClr val="6D1705"/>
                </a:solidFill>
                <a:effectLst/>
              </a:rPr>
              <a:t>(year 7</a:t>
            </a:r>
            <a:r>
              <a:rPr lang="en-CA" sz="2400" dirty="0" smtClean="0">
                <a:solidFill>
                  <a:srgbClr val="6D1705"/>
                </a:solidFill>
                <a:effectLst/>
              </a:rPr>
              <a:t>)</a:t>
            </a:r>
            <a:endParaRPr lang="en-US" sz="2400" dirty="0">
              <a:solidFill>
                <a:srgbClr val="6D1705"/>
              </a:solidFill>
              <a:effectLst/>
            </a:endParaRPr>
          </a:p>
          <a:p>
            <a:endParaRPr lang="en-US" dirty="0"/>
          </a:p>
        </p:txBody>
      </p:sp>
      <p:sp>
        <p:nvSpPr>
          <p:cNvPr id="4" name="Content Placeholder 3"/>
          <p:cNvSpPr>
            <a:spLocks noGrp="1"/>
          </p:cNvSpPr>
          <p:nvPr>
            <p:ph sz="half" idx="2"/>
          </p:nvPr>
        </p:nvSpPr>
        <p:spPr>
          <a:xfrm>
            <a:off x="4345623" y="1828800"/>
            <a:ext cx="4017328" cy="4297363"/>
          </a:xfrm>
        </p:spPr>
        <p:txBody>
          <a:bodyPr>
            <a:normAutofit lnSpcReduction="10000"/>
          </a:bodyPr>
          <a:lstStyle/>
          <a:p>
            <a:pPr marL="0" indent="0">
              <a:buNone/>
            </a:pPr>
            <a:r>
              <a:rPr lang="en-CA" sz="2400" dirty="0">
                <a:solidFill>
                  <a:srgbClr val="6D1705"/>
                </a:solidFill>
                <a:effectLst/>
              </a:rPr>
              <a:t>[W]hat I’ve come to realize is that whatever curriculum is given to you in the classroom, it’s up to you as a teacher to modify it and make it meaningful to your students. Of course you have to meet their IEP goals; but whatever their age, their grade, their classification you have to make it meaningful. Deirdre (cohort 2 – year 5)</a:t>
            </a:r>
            <a:endParaRPr lang="en-US" sz="2400" dirty="0">
              <a:solidFill>
                <a:srgbClr val="6D1705"/>
              </a:solidFill>
              <a:effectLst/>
            </a:endParaRPr>
          </a:p>
          <a:p>
            <a:endParaRPr lang="en-US" dirty="0"/>
          </a:p>
        </p:txBody>
      </p:sp>
    </p:spTree>
    <p:extLst>
      <p:ext uri="{BB962C8B-B14F-4D97-AF65-F5344CB8AC3E}">
        <p14:creationId xmlns:p14="http://schemas.microsoft.com/office/powerpoint/2010/main" val="21707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b="1" i="1" dirty="0">
                <a:effectLst/>
              </a:rPr>
              <a:t>A Firm Teacher Stance is Needed toward School System Curriculum and Testing</a:t>
            </a:r>
            <a:r>
              <a:rPr lang="en-US" sz="2400" dirty="0">
                <a:effectLst/>
              </a:rPr>
              <a:t/>
            </a:r>
            <a:br>
              <a:rPr lang="en-US" sz="2400" dirty="0">
                <a:effectLst/>
              </a:rPr>
            </a:br>
            <a:endParaRPr lang="en-US" sz="2400" dirty="0"/>
          </a:p>
        </p:txBody>
      </p:sp>
      <p:sp>
        <p:nvSpPr>
          <p:cNvPr id="3" name="Content Placeholder 2"/>
          <p:cNvSpPr>
            <a:spLocks noGrp="1"/>
          </p:cNvSpPr>
          <p:nvPr>
            <p:ph idx="1"/>
          </p:nvPr>
        </p:nvSpPr>
        <p:spPr/>
        <p:txBody>
          <a:bodyPr>
            <a:normAutofit fontScale="25000" lnSpcReduction="20000"/>
          </a:bodyPr>
          <a:lstStyle/>
          <a:p>
            <a:r>
              <a:rPr lang="en-CA" dirty="0">
                <a:effectLst/>
              </a:rPr>
              <a:t> </a:t>
            </a:r>
            <a:endParaRPr lang="en-US" dirty="0">
              <a:effectLst/>
            </a:endParaRPr>
          </a:p>
          <a:p>
            <a:pPr marL="0" indent="0">
              <a:buNone/>
            </a:pPr>
            <a:r>
              <a:rPr lang="en-CA" sz="11200" dirty="0" smtClean="0">
                <a:solidFill>
                  <a:srgbClr val="6D1705"/>
                </a:solidFill>
                <a:effectLst/>
              </a:rPr>
              <a:t>When </a:t>
            </a:r>
            <a:r>
              <a:rPr lang="en-CA" sz="11200" dirty="0">
                <a:solidFill>
                  <a:srgbClr val="6D1705"/>
                </a:solidFill>
                <a:effectLst/>
              </a:rPr>
              <a:t>you start off teaching…you feel there’s always a better way. And the ‘best practices’ [mandated by the system] work for many situations, but often they don't.... So I do some of what the system wants but I do other things based on observing my students, interacting with them, sitting in their little groups. Dina (cohort 2 – year 4)</a:t>
            </a:r>
            <a:endParaRPr lang="en-US" sz="11200" dirty="0">
              <a:solidFill>
                <a:srgbClr val="6D1705"/>
              </a:solidFill>
              <a:effectLst/>
            </a:endParaRPr>
          </a:p>
          <a:p>
            <a:endParaRPr lang="en-US" sz="9600" dirty="0">
              <a:effectLst/>
            </a:endParaRPr>
          </a:p>
          <a:p>
            <a:r>
              <a:rPr lang="en-CA" dirty="0">
                <a:effectLst/>
              </a:rPr>
              <a:t> </a:t>
            </a:r>
            <a:endParaRPr lang="en-US" dirty="0">
              <a:effectLst/>
            </a:endParaRPr>
          </a:p>
          <a:p>
            <a:endParaRPr lang="en-US" dirty="0"/>
          </a:p>
        </p:txBody>
      </p:sp>
    </p:spTree>
    <p:extLst>
      <p:ext uri="{BB962C8B-B14F-4D97-AF65-F5344CB8AC3E}">
        <p14:creationId xmlns:p14="http://schemas.microsoft.com/office/powerpoint/2010/main" val="21293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4579" y="1086805"/>
            <a:ext cx="7031077" cy="2677656"/>
          </a:xfrm>
          <a:prstGeom prst="rect">
            <a:avLst/>
          </a:prstGeom>
        </p:spPr>
        <p:txBody>
          <a:bodyPr wrap="square">
            <a:spAutoFit/>
          </a:bodyPr>
          <a:lstStyle/>
          <a:p>
            <a:r>
              <a:rPr lang="en-CA" sz="2800" dirty="0">
                <a:solidFill>
                  <a:srgbClr val="6D1705"/>
                </a:solidFill>
              </a:rPr>
              <a:t>Probably my biggest change over the years is realizing how many new [system] initiatives there are every year…. I’ve learned how to take whatever it is and transform it into something I know is going to work for my classroom. Serena (year 8)</a:t>
            </a:r>
            <a:endParaRPr lang="en-US" sz="2800" dirty="0">
              <a:solidFill>
                <a:srgbClr val="6D1705"/>
              </a:solidFill>
            </a:endParaRPr>
          </a:p>
        </p:txBody>
      </p:sp>
    </p:spTree>
    <p:extLst>
      <p:ext uri="{BB962C8B-B14F-4D97-AF65-F5344CB8AC3E}">
        <p14:creationId xmlns:p14="http://schemas.microsoft.com/office/powerpoint/2010/main" val="3612938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843" y="1243933"/>
            <a:ext cx="6716838" cy="2800767"/>
          </a:xfrm>
          <a:prstGeom prst="rect">
            <a:avLst/>
          </a:prstGeom>
        </p:spPr>
        <p:txBody>
          <a:bodyPr wrap="square">
            <a:spAutoFit/>
          </a:bodyPr>
          <a:lstStyle/>
          <a:p>
            <a:r>
              <a:rPr lang="en-CA" sz="4400" b="1" i="1" dirty="0">
                <a:solidFill>
                  <a:srgbClr val="6D1705"/>
                </a:solidFill>
              </a:rPr>
              <a:t>Implications for </a:t>
            </a:r>
            <a:r>
              <a:rPr lang="en-CA" sz="4400" b="1" i="1" dirty="0" smtClean="0">
                <a:solidFill>
                  <a:srgbClr val="6D1705"/>
                </a:solidFill>
              </a:rPr>
              <a:t>Pre</a:t>
            </a:r>
            <a:r>
              <a:rPr lang="en-CA" sz="4400" b="1" i="1" dirty="0">
                <a:solidFill>
                  <a:srgbClr val="6D1705"/>
                </a:solidFill>
              </a:rPr>
              <a:t>-service and </a:t>
            </a:r>
            <a:r>
              <a:rPr lang="en-CA" sz="4400" b="1" i="1" dirty="0" smtClean="0">
                <a:solidFill>
                  <a:srgbClr val="6D1705"/>
                </a:solidFill>
              </a:rPr>
              <a:t>In</a:t>
            </a:r>
            <a:r>
              <a:rPr lang="en-CA" sz="4400" b="1" i="1" dirty="0">
                <a:solidFill>
                  <a:srgbClr val="6D1705"/>
                </a:solidFill>
              </a:rPr>
              <a:t>-service Teacher Education</a:t>
            </a:r>
            <a:r>
              <a:rPr lang="en-US" sz="4400" dirty="0">
                <a:solidFill>
                  <a:srgbClr val="6D1705"/>
                </a:solidFill>
              </a:rPr>
              <a:t/>
            </a:r>
            <a:br>
              <a:rPr lang="en-US" sz="4400" dirty="0">
                <a:solidFill>
                  <a:srgbClr val="6D1705"/>
                </a:solidFill>
              </a:rPr>
            </a:br>
            <a:endParaRPr lang="en-US" sz="4400" dirty="0">
              <a:solidFill>
                <a:srgbClr val="6D1705"/>
              </a:solidFill>
            </a:endParaRPr>
          </a:p>
        </p:txBody>
      </p:sp>
    </p:spTree>
    <p:extLst>
      <p:ext uri="{BB962C8B-B14F-4D97-AF65-F5344CB8AC3E}">
        <p14:creationId xmlns:p14="http://schemas.microsoft.com/office/powerpoint/2010/main" val="3194712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b="1" i="1" dirty="0" smtClean="0">
                <a:effectLst/>
              </a:rPr>
              <a:t/>
            </a:r>
            <a:br>
              <a:rPr lang="en-CA" sz="2400" b="1" i="1" dirty="0" smtClean="0">
                <a:effectLst/>
              </a:rPr>
            </a:br>
            <a:r>
              <a:rPr lang="en-CA" sz="2400" b="1" i="1" dirty="0" smtClean="0">
                <a:effectLst/>
              </a:rPr>
              <a:t>Teaching </a:t>
            </a:r>
            <a:r>
              <a:rPr lang="en-CA" sz="2400" b="1" i="1" dirty="0">
                <a:effectLst/>
              </a:rPr>
              <a:t>for relevance requires solid initial preparation </a:t>
            </a:r>
            <a:r>
              <a:rPr lang="en-CA" sz="2400" dirty="0" smtClean="0">
                <a:effectLst/>
              </a:rPr>
              <a:t> </a:t>
            </a:r>
            <a:r>
              <a:rPr lang="en-US" dirty="0">
                <a:effectLst/>
              </a:rPr>
              <a:t/>
            </a:r>
            <a:br>
              <a:rPr lang="en-US" dirty="0">
                <a:effectLst/>
              </a:rPr>
            </a:br>
            <a:endParaRPr lang="en-US" dirty="0"/>
          </a:p>
        </p:txBody>
      </p:sp>
      <p:sp>
        <p:nvSpPr>
          <p:cNvPr id="3" name="Content Placeholder 2"/>
          <p:cNvSpPr>
            <a:spLocks noGrp="1"/>
          </p:cNvSpPr>
          <p:nvPr>
            <p:ph sz="half" idx="1"/>
          </p:nvPr>
        </p:nvSpPr>
        <p:spPr/>
        <p:txBody>
          <a:bodyPr>
            <a:normAutofit/>
          </a:bodyPr>
          <a:lstStyle/>
          <a:p>
            <a:pPr marL="0" indent="0">
              <a:buNone/>
            </a:pPr>
            <a:r>
              <a:rPr lang="en-CA" sz="2800" dirty="0" smtClean="0">
                <a:solidFill>
                  <a:srgbClr val="6D1705"/>
                </a:solidFill>
                <a:effectLst/>
              </a:rPr>
              <a:t>Teachers </a:t>
            </a:r>
            <a:r>
              <a:rPr lang="en-CA" sz="2800" dirty="0">
                <a:solidFill>
                  <a:srgbClr val="6D1705"/>
                </a:solidFill>
                <a:effectLst/>
              </a:rPr>
              <a:t>need encouragement and support to make teaching EVEN MORE RELEVANT </a:t>
            </a:r>
            <a:r>
              <a:rPr lang="en-CA" dirty="0">
                <a:effectLst/>
              </a:rPr>
              <a:t> </a:t>
            </a:r>
            <a:endParaRPr lang="en-US" dirty="0">
              <a:effectLst/>
            </a:endParaRPr>
          </a:p>
          <a:p>
            <a:pPr marL="0" indent="0">
              <a:buNone/>
            </a:pPr>
            <a:r>
              <a:rPr lang="en-CA" dirty="0">
                <a:effectLst/>
              </a:rPr>
              <a:t> </a:t>
            </a:r>
            <a:endParaRPr lang="en-US" dirty="0">
              <a:effectLst/>
            </a:endParaRPr>
          </a:p>
          <a:p>
            <a:endParaRPr lang="en-US" dirty="0"/>
          </a:p>
        </p:txBody>
      </p:sp>
      <p:sp>
        <p:nvSpPr>
          <p:cNvPr id="4" name="Content Placeholder 3"/>
          <p:cNvSpPr>
            <a:spLocks noGrp="1"/>
          </p:cNvSpPr>
          <p:nvPr>
            <p:ph sz="half" idx="2"/>
          </p:nvPr>
        </p:nvSpPr>
        <p:spPr/>
        <p:txBody>
          <a:bodyPr>
            <a:normAutofit/>
          </a:bodyPr>
          <a:lstStyle/>
          <a:p>
            <a:pPr marL="0" lvl="0" indent="0">
              <a:buNone/>
            </a:pPr>
            <a:r>
              <a:rPr lang="en-CA" sz="2800" dirty="0" smtClean="0">
                <a:solidFill>
                  <a:srgbClr val="6D1705"/>
                </a:solidFill>
                <a:effectLst/>
              </a:rPr>
              <a:t>While </a:t>
            </a:r>
            <a:r>
              <a:rPr lang="en-CA" sz="2800" dirty="0">
                <a:solidFill>
                  <a:srgbClr val="6D1705"/>
                </a:solidFill>
                <a:effectLst/>
              </a:rPr>
              <a:t>we were impressed </a:t>
            </a:r>
            <a:r>
              <a:rPr lang="en-CA" sz="2800" dirty="0" smtClean="0">
                <a:solidFill>
                  <a:srgbClr val="6D1705"/>
                </a:solidFill>
                <a:effectLst/>
              </a:rPr>
              <a:t> </a:t>
            </a:r>
            <a:r>
              <a:rPr lang="en-CA" sz="2800" dirty="0">
                <a:solidFill>
                  <a:srgbClr val="6D1705"/>
                </a:solidFill>
                <a:effectLst/>
              </a:rPr>
              <a:t>we felt that in some areas (e.g., politics, class issues, technology, life goals) there could be even more exploration of real-world and way of life matters. </a:t>
            </a:r>
            <a:endParaRPr lang="en-US" sz="2800" dirty="0">
              <a:solidFill>
                <a:srgbClr val="6D1705"/>
              </a:solidFill>
              <a:effectLst/>
            </a:endParaRPr>
          </a:p>
          <a:p>
            <a:pPr marL="0" indent="0">
              <a:buNone/>
            </a:pPr>
            <a:endParaRPr lang="en-US" dirty="0"/>
          </a:p>
        </p:txBody>
      </p:sp>
    </p:spTree>
    <p:extLst>
      <p:ext uri="{BB962C8B-B14F-4D97-AF65-F5344CB8AC3E}">
        <p14:creationId xmlns:p14="http://schemas.microsoft.com/office/powerpoint/2010/main" val="3140825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400" b="1" i="1" dirty="0">
                <a:effectLst/>
              </a:rPr>
              <a:t>Teaching for relevance requires solid </a:t>
            </a:r>
            <a:r>
              <a:rPr lang="en-CA" sz="2400" b="1" i="1" dirty="0" smtClean="0">
                <a:effectLst/>
              </a:rPr>
              <a:t>continuing </a:t>
            </a:r>
            <a:r>
              <a:rPr lang="en-CA" sz="2400" b="1" i="1" dirty="0">
                <a:effectLst/>
              </a:rPr>
              <a:t>PD</a:t>
            </a:r>
            <a:r>
              <a:rPr lang="en-CA" sz="2400" dirty="0">
                <a:effectLst/>
              </a:rPr>
              <a:t> </a:t>
            </a:r>
            <a:endParaRPr lang="en-US" sz="2400" dirty="0"/>
          </a:p>
        </p:txBody>
      </p:sp>
      <p:sp>
        <p:nvSpPr>
          <p:cNvPr id="4" name="Content Placeholder 3"/>
          <p:cNvSpPr>
            <a:spLocks noGrp="1"/>
          </p:cNvSpPr>
          <p:nvPr>
            <p:ph idx="1"/>
          </p:nvPr>
        </p:nvSpPr>
        <p:spPr/>
        <p:txBody>
          <a:bodyPr>
            <a:normAutofit/>
          </a:bodyPr>
          <a:lstStyle/>
          <a:p>
            <a:pPr marL="514350" indent="-514350">
              <a:buAutoNum type="romanLcParenBoth"/>
            </a:pPr>
            <a:r>
              <a:rPr lang="en-CA" sz="2800" dirty="0" smtClean="0">
                <a:solidFill>
                  <a:srgbClr val="6D1705"/>
                </a:solidFill>
                <a:effectLst/>
              </a:rPr>
              <a:t>Initial </a:t>
            </a:r>
            <a:r>
              <a:rPr lang="en-CA" sz="2800" dirty="0">
                <a:solidFill>
                  <a:srgbClr val="6D1705"/>
                </a:solidFill>
                <a:effectLst/>
              </a:rPr>
              <a:t>teacher </a:t>
            </a:r>
            <a:r>
              <a:rPr lang="en-CA" sz="2800" dirty="0" smtClean="0">
                <a:solidFill>
                  <a:srgbClr val="6D1705"/>
                </a:solidFill>
                <a:effectLst/>
              </a:rPr>
              <a:t>educators</a:t>
            </a:r>
          </a:p>
          <a:p>
            <a:pPr marL="514350" indent="-514350">
              <a:buFont typeface="Calisto MT" pitchFamily="18" charset="0"/>
              <a:buAutoNum type="romanLcParenBoth"/>
            </a:pPr>
            <a:r>
              <a:rPr lang="en-CA" sz="2800" dirty="0" smtClean="0">
                <a:solidFill>
                  <a:srgbClr val="6D1705"/>
                </a:solidFill>
                <a:effectLst/>
              </a:rPr>
              <a:t>PD </a:t>
            </a:r>
            <a:r>
              <a:rPr lang="en-CA" sz="2800" dirty="0">
                <a:solidFill>
                  <a:srgbClr val="6D1705"/>
                </a:solidFill>
                <a:effectLst/>
              </a:rPr>
              <a:t>providers </a:t>
            </a:r>
            <a:r>
              <a:rPr lang="en-CA" sz="2800" dirty="0" smtClean="0">
                <a:solidFill>
                  <a:srgbClr val="6D1705"/>
                </a:solidFill>
                <a:effectLst/>
              </a:rPr>
              <a:t> </a:t>
            </a:r>
            <a:endParaRPr lang="en-US" sz="2800" dirty="0">
              <a:solidFill>
                <a:srgbClr val="6D1705"/>
              </a:solidFill>
              <a:effectLst/>
            </a:endParaRPr>
          </a:p>
          <a:p>
            <a:pPr marL="514350" indent="-514350">
              <a:buFont typeface="Calisto MT" pitchFamily="18" charset="0"/>
              <a:buAutoNum type="romanLcParenBoth"/>
            </a:pPr>
            <a:r>
              <a:rPr lang="en-CA" sz="2800" dirty="0" smtClean="0">
                <a:solidFill>
                  <a:srgbClr val="6D1705"/>
                </a:solidFill>
                <a:effectLst/>
              </a:rPr>
              <a:t> School </a:t>
            </a:r>
            <a:r>
              <a:rPr lang="en-CA" sz="2800" dirty="0">
                <a:solidFill>
                  <a:srgbClr val="6D1705"/>
                </a:solidFill>
                <a:effectLst/>
              </a:rPr>
              <a:t>principals </a:t>
            </a:r>
            <a:r>
              <a:rPr lang="en-CA" sz="2800" dirty="0" smtClean="0">
                <a:solidFill>
                  <a:srgbClr val="6D1705"/>
                </a:solidFill>
                <a:effectLst/>
              </a:rPr>
              <a:t> </a:t>
            </a:r>
            <a:endParaRPr lang="en-US" sz="2800" dirty="0">
              <a:solidFill>
                <a:srgbClr val="6D1705"/>
              </a:solidFill>
              <a:effectLst/>
            </a:endParaRPr>
          </a:p>
          <a:p>
            <a:pPr marL="514350" indent="-514350">
              <a:buFont typeface="Calisto MT" pitchFamily="18" charset="0"/>
              <a:buAutoNum type="romanLcParenBoth"/>
            </a:pPr>
            <a:r>
              <a:rPr lang="en-CA" sz="2800" dirty="0" smtClean="0">
                <a:solidFill>
                  <a:srgbClr val="6D1705"/>
                </a:solidFill>
                <a:effectLst/>
              </a:rPr>
              <a:t>Teachers </a:t>
            </a:r>
            <a:r>
              <a:rPr lang="en-CA" sz="2800" dirty="0">
                <a:solidFill>
                  <a:srgbClr val="6D1705"/>
                </a:solidFill>
                <a:effectLst/>
              </a:rPr>
              <a:t>themselves </a:t>
            </a:r>
            <a:endParaRPr lang="en-CA" sz="2800" dirty="0" smtClean="0">
              <a:solidFill>
                <a:srgbClr val="6D1705"/>
              </a:solidFill>
              <a:effectLst/>
            </a:endParaRPr>
          </a:p>
          <a:p>
            <a:pPr marL="0" indent="0">
              <a:buNone/>
            </a:pPr>
            <a:endParaRPr lang="en-US" sz="2400" dirty="0">
              <a:solidFill>
                <a:srgbClr val="6D1705"/>
              </a:solidFill>
              <a:effectLst/>
            </a:endParaRPr>
          </a:p>
          <a:p>
            <a:pPr marL="514350" indent="-514350">
              <a:buAutoNum type="romanLcParenBoth"/>
            </a:pPr>
            <a:endParaRPr lang="en-US" dirty="0">
              <a:effectLst/>
            </a:endParaRPr>
          </a:p>
        </p:txBody>
      </p:sp>
    </p:spTree>
    <p:extLst>
      <p:ext uri="{BB962C8B-B14F-4D97-AF65-F5344CB8AC3E}">
        <p14:creationId xmlns:p14="http://schemas.microsoft.com/office/powerpoint/2010/main" val="1237931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3900" y="0"/>
            <a:ext cx="5143500" cy="6858000"/>
          </a:xfrm>
          <a:prstGeom prst="rect">
            <a:avLst/>
          </a:prstGeom>
        </p:spPr>
      </p:pic>
    </p:spTree>
    <p:extLst>
      <p:ext uri="{BB962C8B-B14F-4D97-AF65-F5344CB8AC3E}">
        <p14:creationId xmlns:p14="http://schemas.microsoft.com/office/powerpoint/2010/main" val="2553773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 Connected</a:t>
            </a:r>
            <a:endParaRPr lang="en-US" dirty="0"/>
          </a:p>
        </p:txBody>
      </p:sp>
      <p:sp>
        <p:nvSpPr>
          <p:cNvPr id="3" name="Content Placeholder 2"/>
          <p:cNvSpPr>
            <a:spLocks noGrp="1"/>
          </p:cNvSpPr>
          <p:nvPr>
            <p:ph idx="1"/>
          </p:nvPr>
        </p:nvSpPr>
        <p:spPr/>
        <p:txBody>
          <a:bodyPr/>
          <a:lstStyle/>
          <a:p>
            <a:endParaRPr lang="en-US" dirty="0" smtClean="0"/>
          </a:p>
          <a:p>
            <a:pPr marL="0" indent="0" algn="ctr">
              <a:buNone/>
            </a:pPr>
            <a:r>
              <a:rPr lang="en-US" sz="3200" b="1" dirty="0" smtClean="0">
                <a:solidFill>
                  <a:srgbClr val="6D1705"/>
                </a:solidFill>
              </a:rPr>
              <a:t>Check out our website: </a:t>
            </a:r>
          </a:p>
          <a:p>
            <a:pPr marL="0" indent="0" algn="ctr">
              <a:buNone/>
            </a:pPr>
            <a:r>
              <a:rPr lang="en-US" sz="3200" b="1" dirty="0" smtClean="0">
                <a:solidFill>
                  <a:srgbClr val="6D1705"/>
                </a:solidFill>
                <a:hlinkClick r:id="rId2"/>
              </a:rPr>
              <a:t>www.literacyteaching.net</a:t>
            </a:r>
            <a:r>
              <a:rPr lang="en-US" sz="3200" b="1" dirty="0" smtClean="0">
                <a:solidFill>
                  <a:srgbClr val="6D1705"/>
                </a:solidFill>
              </a:rPr>
              <a:t> </a:t>
            </a:r>
            <a:endParaRPr lang="en-US" sz="3200" b="1" dirty="0">
              <a:solidFill>
                <a:srgbClr val="6D1705"/>
              </a:solidFill>
            </a:endParaRPr>
          </a:p>
        </p:txBody>
      </p:sp>
    </p:spTree>
    <p:extLst>
      <p:ext uri="{BB962C8B-B14F-4D97-AF65-F5344CB8AC3E}">
        <p14:creationId xmlns:p14="http://schemas.microsoft.com/office/powerpoint/2010/main" val="41822776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6056</TotalTime>
  <Words>883</Words>
  <Application>Microsoft Macintosh PowerPoint</Application>
  <PresentationFormat>On-screen Show (4:3)</PresentationFormat>
  <Paragraphs>62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Precedent</vt:lpstr>
      <vt:lpstr>Teaching Student teachers How to Teach for Relevance, Integrating Curriculum around Big Ideas and Key Values </vt:lpstr>
      <vt:lpstr>Longitudinal Study </vt:lpstr>
      <vt:lpstr>What is Teaching for Relevance?</vt:lpstr>
      <vt:lpstr>PowerPoint Presentation</vt:lpstr>
      <vt:lpstr> Do Teachers Have Time to Teach for Relevance?  </vt:lpstr>
      <vt:lpstr> What about the Current Push toward Traditional Content Learning and Test Preparation?  </vt:lpstr>
      <vt:lpstr>PowerPoint Presentation</vt:lpstr>
      <vt:lpstr>How do They do It?</vt:lpstr>
      <vt:lpstr>How do They do It?</vt:lpstr>
      <vt:lpstr>PowerPoint Presentation</vt:lpstr>
      <vt:lpstr>Integration and Relevance Require Strong Teacher Decision Making and Prioritization </vt:lpstr>
      <vt:lpstr>A Firm Teacher Stance is Needed toward School System Curriculum and Testing </vt:lpstr>
      <vt:lpstr>PowerPoint Presentation</vt:lpstr>
      <vt:lpstr>PowerPoint Presentation</vt:lpstr>
      <vt:lpstr> Teaching for relevance requires solid initial preparation   </vt:lpstr>
      <vt:lpstr>Teaching for relevance requires solid continuing PD </vt:lpstr>
      <vt:lpstr>PowerPoint Presentation</vt:lpstr>
      <vt:lpstr>Stay Connected</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Student teachers How to Teach for Relevance, Integrating Curriculum around Big Ideas and Key Values </dc:title>
  <dc:creator>clare kosnik</dc:creator>
  <cp:lastModifiedBy>clare kosnik</cp:lastModifiedBy>
  <cp:revision>14</cp:revision>
  <cp:lastPrinted>2014-02-10T18:16:56Z</cp:lastPrinted>
  <dcterms:created xsi:type="dcterms:W3CDTF">2014-02-10T00:35:31Z</dcterms:created>
  <dcterms:modified xsi:type="dcterms:W3CDTF">2014-02-21T15:56:06Z</dcterms:modified>
</cp:coreProperties>
</file>