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8" r:id="rId2"/>
    <p:sldId id="260" r:id="rId3"/>
    <p:sldId id="261" r:id="rId4"/>
    <p:sldId id="262" r:id="rId5"/>
    <p:sldId id="263" r:id="rId6"/>
    <p:sldId id="264" r:id="rId7"/>
    <p:sldId id="259"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2128" y="-800"/>
      </p:cViewPr>
      <p:guideLst>
        <p:guide orient="horz" pos="2160"/>
        <p:guide pos="2880"/>
      </p:guideLst>
    </p:cSldViewPr>
  </p:slideViewPr>
  <p:notesTextViewPr>
    <p:cViewPr>
      <p:scale>
        <a:sx n="100" d="100"/>
        <a:sy n="100" d="100"/>
      </p:scale>
      <p:origin x="0" y="0"/>
    </p:cViewPr>
  </p:notesTextViewPr>
  <p:notesViewPr>
    <p:cSldViewPr>
      <p:cViewPr varScale="1">
        <p:scale>
          <a:sx n="67" d="100"/>
          <a:sy n="67" d="100"/>
        </p:scale>
        <p:origin x="-201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72DB9158-58E6-4363-810E-8B852E1C396A}" type="datetimeFigureOut">
              <a:rPr lang="en-US"/>
              <a:pPr>
                <a:defRPr/>
              </a:pPr>
              <a:t>2014-06-09</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3B4FB0-881A-4399-983B-203442EEEF56}" type="slidenum">
              <a:rPr lang="en-GB"/>
              <a:pPr>
                <a:defRPr/>
              </a:pPr>
              <a:t>‹#›</a:t>
            </a:fld>
            <a:endParaRPr lang="en-GB" dirty="0"/>
          </a:p>
        </p:txBody>
      </p:sp>
    </p:spTree>
    <p:extLst>
      <p:ext uri="{BB962C8B-B14F-4D97-AF65-F5344CB8AC3E}">
        <p14:creationId xmlns:p14="http://schemas.microsoft.com/office/powerpoint/2010/main" val="194805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CE4329-1028-47E3-A4A3-28BC965FDEE1}" type="datetimeFigureOut">
              <a:rPr lang="en-US" smtClean="0"/>
              <a:pPr/>
              <a:t>2014-06-09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709658-ED4C-4942-A75C-32B16983BBDD}" type="slidenum">
              <a:rPr lang="en-GB" smtClean="0"/>
              <a:pPr/>
              <a:t>‹#›</a:t>
            </a:fld>
            <a:endParaRPr lang="en-GB"/>
          </a:p>
        </p:txBody>
      </p:sp>
    </p:spTree>
    <p:extLst>
      <p:ext uri="{BB962C8B-B14F-4D97-AF65-F5344CB8AC3E}">
        <p14:creationId xmlns:p14="http://schemas.microsoft.com/office/powerpoint/2010/main" val="2855813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D94\DATA\Corporate Marketing\Brand Development\Master Brand Assets\Master Logo+River Lockups\UEL BRANDING DEVICE EDUCATION rgb.png"/>
          <p:cNvPicPr>
            <a:picLocks noChangeAspect="1" noChangeArrowheads="1"/>
          </p:cNvPicPr>
          <p:nvPr userDrawn="1"/>
        </p:nvPicPr>
        <p:blipFill>
          <a:blip r:embed="rId2" cstate="print"/>
          <a:srcRect/>
          <a:stretch>
            <a:fillRect/>
          </a:stretch>
        </p:blipFill>
        <p:spPr bwMode="auto">
          <a:xfrm>
            <a:off x="-3714750" y="3429000"/>
            <a:ext cx="15716250" cy="3929063"/>
          </a:xfrm>
          <a:prstGeom prst="rect">
            <a:avLst/>
          </a:prstGeom>
          <a:noFill/>
          <a:ln w="9525">
            <a:noFill/>
            <a:miter lim="800000"/>
            <a:headEnd/>
            <a:tailEnd/>
          </a:ln>
        </p:spPr>
      </p:pic>
      <p:sp>
        <p:nvSpPr>
          <p:cNvPr id="2" name="Title 1"/>
          <p:cNvSpPr>
            <a:spLocks noGrp="1"/>
          </p:cNvSpPr>
          <p:nvPr>
            <p:ph type="ctrTitle"/>
          </p:nvPr>
        </p:nvSpPr>
        <p:spPr>
          <a:xfrm>
            <a:off x="714348" y="1000109"/>
            <a:ext cx="7772400" cy="642942"/>
          </a:xfrm>
        </p:spPr>
        <p:txBody>
          <a:bodyPr/>
          <a:lstStyle>
            <a:lvl1pPr algn="l">
              <a:defRPr baseline="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714420" y="1676400"/>
            <a:ext cx="6400800" cy="1752600"/>
          </a:xfrm>
        </p:spPr>
        <p:txBody>
          <a:bodyPr/>
          <a:lstStyle>
            <a:lvl1pPr marL="0" indent="0" algn="l">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5" name="Date Placeholder 3"/>
          <p:cNvSpPr>
            <a:spLocks noGrp="1"/>
          </p:cNvSpPr>
          <p:nvPr>
            <p:ph type="dt" sz="half" idx="10"/>
          </p:nvPr>
        </p:nvSpPr>
        <p:spPr/>
        <p:txBody>
          <a:bodyPr/>
          <a:lstStyle>
            <a:lvl1pPr>
              <a:defRPr/>
            </a:lvl1pPr>
          </a:lstStyle>
          <a:p>
            <a:pPr>
              <a:defRPr/>
            </a:pPr>
            <a:fld id="{F0FD2F99-15E3-45B7-99AD-A36749B7DE53}" type="datetimeFigureOut">
              <a:rPr lang="en-US"/>
              <a:pPr>
                <a:defRPr/>
              </a:pPr>
              <a:t>2014-06-09</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9774E3E-E32D-4D28-803E-C4E588974B3B}"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edu-02.jpg"/>
          <p:cNvPicPr>
            <a:picLocks noChangeAspect="1"/>
          </p:cNvPicPr>
          <p:nvPr userDrawn="1"/>
        </p:nvPicPr>
        <p:blipFill>
          <a:blip r:embed="rId2" cstate="print"/>
          <a:srcRect/>
          <a:stretch>
            <a:fillRect/>
          </a:stretch>
        </p:blipFill>
        <p:spPr bwMode="auto">
          <a:xfrm>
            <a:off x="6434138" y="5772150"/>
            <a:ext cx="2709862" cy="1085850"/>
          </a:xfrm>
          <a:prstGeom prst="rect">
            <a:avLst/>
          </a:prstGeom>
          <a:noFill/>
          <a:ln w="9525">
            <a:noFill/>
            <a:miter lim="800000"/>
            <a:headEnd/>
            <a:tailEnd/>
          </a:ln>
        </p:spPr>
      </p:pic>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sp>
        <p:nvSpPr>
          <p:cNvPr id="3" name="Content Placeholder 2"/>
          <p:cNvSpPr>
            <a:spLocks noGrp="1"/>
          </p:cNvSpPr>
          <p:nvPr>
            <p:ph idx="1"/>
          </p:nvPr>
        </p:nvSpPr>
        <p:spPr>
          <a:xfrm>
            <a:off x="500034" y="1500174"/>
            <a:ext cx="8229600" cy="45259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edu-02.jpg"/>
          <p:cNvPicPr>
            <a:picLocks noChangeAspect="1"/>
          </p:cNvPicPr>
          <p:nvPr userDrawn="1"/>
        </p:nvPicPr>
        <p:blipFill>
          <a:blip r:embed="rId2" cstate="print"/>
          <a:srcRect/>
          <a:stretch>
            <a:fillRect/>
          </a:stretch>
        </p:blipFill>
        <p:spPr bwMode="auto">
          <a:xfrm>
            <a:off x="6434138" y="5772150"/>
            <a:ext cx="2709862" cy="1085850"/>
          </a:xfrm>
          <a:prstGeom prst="rect">
            <a:avLst/>
          </a:prstGeom>
          <a:noFill/>
          <a:ln w="9525">
            <a:noFill/>
            <a:miter lim="800000"/>
            <a:headEnd/>
            <a:tailEnd/>
          </a:ln>
        </p:spPr>
      </p:pic>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edu-02.jpg"/>
          <p:cNvPicPr>
            <a:picLocks noChangeAspect="1"/>
          </p:cNvPicPr>
          <p:nvPr userDrawn="1"/>
        </p:nvPicPr>
        <p:blipFill>
          <a:blip r:embed="rId2" cstate="print"/>
          <a:srcRect/>
          <a:stretch>
            <a:fillRect/>
          </a:stretch>
        </p:blipFill>
        <p:spPr bwMode="auto">
          <a:xfrm>
            <a:off x="6434138" y="5772150"/>
            <a:ext cx="2709862" cy="1085850"/>
          </a:xfrm>
          <a:prstGeom prst="rect">
            <a:avLst/>
          </a:prstGeom>
          <a:noFill/>
          <a:ln w="9525">
            <a:noFill/>
            <a:miter lim="800000"/>
            <a:headEnd/>
            <a:tailEnd/>
          </a:ln>
        </p:spPr>
      </p:pic>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edu-02.jpg"/>
          <p:cNvPicPr>
            <a:picLocks noChangeAspect="1"/>
          </p:cNvPicPr>
          <p:nvPr userDrawn="1"/>
        </p:nvPicPr>
        <p:blipFill>
          <a:blip r:embed="rId2" cstate="print"/>
          <a:srcRect/>
          <a:stretch>
            <a:fillRect/>
          </a:stretch>
        </p:blipFill>
        <p:spPr bwMode="auto">
          <a:xfrm>
            <a:off x="6434138" y="5772150"/>
            <a:ext cx="2709862" cy="1085850"/>
          </a:xfrm>
          <a:prstGeom prst="rect">
            <a:avLst/>
          </a:prstGeom>
          <a:noFill/>
          <a:ln w="9525">
            <a:noFill/>
            <a:miter lim="800000"/>
            <a:headEnd/>
            <a:tailEnd/>
          </a:ln>
        </p:spPr>
      </p:pic>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edu-02.jpg"/>
          <p:cNvPicPr>
            <a:picLocks noChangeAspect="1"/>
          </p:cNvPicPr>
          <p:nvPr userDrawn="1"/>
        </p:nvPicPr>
        <p:blipFill>
          <a:blip r:embed="rId2" cstate="print"/>
          <a:srcRect/>
          <a:stretch>
            <a:fillRect/>
          </a:stretch>
        </p:blipFill>
        <p:spPr bwMode="auto">
          <a:xfrm>
            <a:off x="6434138" y="5772150"/>
            <a:ext cx="2709862" cy="1085850"/>
          </a:xfrm>
          <a:prstGeom prst="rect">
            <a:avLst/>
          </a:prstGeom>
          <a:noFill/>
          <a:ln w="9525">
            <a:noFill/>
            <a:miter lim="800000"/>
            <a:headEnd/>
            <a:tailEnd/>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edu-02.jpg"/>
          <p:cNvPicPr>
            <a:picLocks noChangeAspect="1"/>
          </p:cNvPicPr>
          <p:nvPr userDrawn="1"/>
        </p:nvPicPr>
        <p:blipFill>
          <a:blip r:embed="rId2" cstate="print"/>
          <a:srcRect/>
          <a:stretch>
            <a:fillRect/>
          </a:stretch>
        </p:blipFill>
        <p:spPr bwMode="auto">
          <a:xfrm>
            <a:off x="6434138" y="5772150"/>
            <a:ext cx="2709862" cy="1085850"/>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83746C9E-303E-4D3C-A7A1-A5D64F37FA1C}" type="datetimeFigureOut">
              <a:rPr lang="en-US"/>
              <a:pPr>
                <a:defRPr/>
              </a:pPr>
              <a:t>2014-06-09</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9A455CB0-DFAA-4BAD-A875-8E58446457EB}"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lpe.co.uk/professional-development/power-of-reading-projec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imeshighereducation.co.uk/story.asp?storycode=415433"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dreads.com/review/show/31480237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42938"/>
            <a:ext cx="7772400" cy="2957512"/>
          </a:xfrm>
        </p:spPr>
        <p:txBody>
          <a:bodyPr rtlCol="0">
            <a:noAutofit/>
          </a:bodyPr>
          <a:lstStyle/>
          <a:p>
            <a:pPr fontAlgn="auto">
              <a:spcAft>
                <a:spcPts val="0"/>
              </a:spcAft>
              <a:defRPr/>
            </a:pPr>
            <a:r>
              <a:rPr lang="en-GB" sz="3600" dirty="0" smtClean="0"/>
              <a:t>Using social networking to develop trainees teachers’ subject knowledge of children’s literature and the importance of reading </a:t>
            </a:r>
            <a:r>
              <a:rPr lang="en-GB" sz="3600" smtClean="0"/>
              <a:t>for pleasure and development of comprehension skills</a:t>
            </a:r>
            <a:endParaRPr lang="en-GB" sz="3600" dirty="0" smtClean="0"/>
          </a:p>
        </p:txBody>
      </p:sp>
      <p:sp>
        <p:nvSpPr>
          <p:cNvPr id="3" name="Subtitle 2"/>
          <p:cNvSpPr>
            <a:spLocks noGrp="1"/>
          </p:cNvSpPr>
          <p:nvPr>
            <p:ph type="subTitle" idx="1"/>
          </p:nvPr>
        </p:nvSpPr>
        <p:spPr>
          <a:xfrm>
            <a:off x="1371600" y="3645025"/>
            <a:ext cx="6400800" cy="1296144"/>
          </a:xfrm>
        </p:spPr>
        <p:txBody>
          <a:bodyPr rtlCol="0">
            <a:normAutofit/>
          </a:bodyPr>
          <a:lstStyle/>
          <a:p>
            <a:pPr fontAlgn="auto">
              <a:spcAft>
                <a:spcPts val="0"/>
              </a:spcAft>
              <a:buFont typeface="Arial" pitchFamily="34" charset="0"/>
              <a:buNone/>
              <a:defRPr/>
            </a:pPr>
            <a:r>
              <a:rPr lang="en-GB" dirty="0" smtClean="0"/>
              <a:t>Alison Baker, Primary PGCE, University of East London</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GB" smtClean="0"/>
              <a:t>Background</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GB" dirty="0" smtClean="0"/>
              <a:t>The overarching aim for English in the national curriculum is to promote high standards of language and literacy by equipping pupils with a strong command of the spoken and written language, and to develop their love of literature through widespread reading for enjoyment. (</a:t>
            </a:r>
            <a:r>
              <a:rPr lang="en-GB" dirty="0" err="1" smtClean="0"/>
              <a:t>DfE</a:t>
            </a:r>
            <a:r>
              <a:rPr lang="en-GB" dirty="0" smtClean="0"/>
              <a:t>, 2013)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smtClean="0"/>
              <a:t>Goodreads 1</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GB" dirty="0" smtClean="0"/>
              <a:t>In the past, we asked trainees to present a verbal book review to their group</a:t>
            </a:r>
          </a:p>
          <a:p>
            <a:pPr fontAlgn="auto">
              <a:spcAft>
                <a:spcPts val="0"/>
              </a:spcAft>
              <a:buFont typeface="Arial" pitchFamily="34" charset="0"/>
              <a:buChar char="•"/>
              <a:defRPr/>
            </a:pPr>
            <a:r>
              <a:rPr lang="en-GB" dirty="0" smtClean="0"/>
              <a:t>Many trainees would stick with a book that they knew from childhood, or to the “blockbusters”</a:t>
            </a:r>
          </a:p>
          <a:p>
            <a:pPr fontAlgn="auto">
              <a:spcAft>
                <a:spcPts val="0"/>
              </a:spcAft>
              <a:buFont typeface="Arial" pitchFamily="34" charset="0"/>
              <a:buChar char="•"/>
              <a:defRPr/>
            </a:pPr>
            <a:r>
              <a:rPr lang="en-GB" dirty="0" smtClean="0"/>
              <a:t>In discussion with trainees, they were often unfamiliar with books children are currently reading, and those used in schemes such as </a:t>
            </a:r>
            <a:r>
              <a:rPr lang="en-GB" dirty="0" err="1" smtClean="0">
                <a:hlinkClick r:id="rId2"/>
              </a:rPr>
              <a:t>CLPE’s</a:t>
            </a:r>
            <a:r>
              <a:rPr lang="en-GB" dirty="0" smtClean="0">
                <a:hlinkClick r:id="rId2"/>
              </a:rPr>
              <a:t> Power of Reading</a:t>
            </a:r>
            <a:endParaRPr lang="en-GB"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GB" smtClean="0"/>
              <a:t>Goodreads 2</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GB" dirty="0" smtClean="0"/>
              <a:t>I read an </a:t>
            </a:r>
            <a:r>
              <a:rPr lang="en-GB" dirty="0" smtClean="0">
                <a:hlinkClick r:id="rId2"/>
              </a:rPr>
              <a:t>article </a:t>
            </a:r>
            <a:r>
              <a:rPr lang="en-GB" dirty="0" smtClean="0"/>
              <a:t>by Professor Tara </a:t>
            </a:r>
            <a:r>
              <a:rPr lang="en-GB" dirty="0" err="1" smtClean="0"/>
              <a:t>Brabazon</a:t>
            </a:r>
            <a:r>
              <a:rPr lang="en-GB" dirty="0" smtClean="0"/>
              <a:t> at the University of Brighton, where she discussed her search for an appropriate online tool inspire her undergraduate students to read more widely. In March 2011 she was exploring the use of </a:t>
            </a:r>
            <a:r>
              <a:rPr lang="en-GB" dirty="0" err="1" smtClean="0"/>
              <a:t>Goodreads</a:t>
            </a:r>
            <a:endParaRPr lang="en-GB" dirty="0" smtClean="0"/>
          </a:p>
          <a:p>
            <a:pPr fontAlgn="auto">
              <a:spcAft>
                <a:spcPts val="0"/>
              </a:spcAft>
              <a:buFont typeface="Arial" pitchFamily="34" charset="0"/>
              <a:buChar char="•"/>
              <a:defRPr/>
            </a:pPr>
            <a:r>
              <a:rPr lang="en-GB" dirty="0" err="1" smtClean="0"/>
              <a:t>Goodreads</a:t>
            </a:r>
            <a:r>
              <a:rPr lang="en-GB" dirty="0" smtClean="0"/>
              <a:t> is a  social networking site for readers. Readers can add books to a virtual bookshelf, can read other users’ reviews and comment on them, and there is a facility to create discussion boards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GB" dirty="0" smtClean="0"/>
              <a:t>PGCE Induction wiki</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GB" dirty="0" smtClean="0"/>
              <a:t>I asked trainees to join </a:t>
            </a:r>
            <a:r>
              <a:rPr lang="en-GB" dirty="0" err="1" smtClean="0"/>
              <a:t>Goodreads</a:t>
            </a:r>
            <a:r>
              <a:rPr lang="en-GB" dirty="0" smtClean="0"/>
              <a:t>, connect to me and read and review three children’s books as part of the Induction</a:t>
            </a:r>
          </a:p>
          <a:p>
            <a:pPr fontAlgn="auto">
              <a:spcAft>
                <a:spcPts val="0"/>
              </a:spcAft>
              <a:buFont typeface="Arial" pitchFamily="34" charset="0"/>
              <a:buChar char="•"/>
              <a:defRPr/>
            </a:pPr>
            <a:r>
              <a:rPr lang="en-GB" dirty="0" smtClean="0"/>
              <a:t>They were given a list of suggested authors and genres- but with the understanding that they can read beyond this</a:t>
            </a:r>
          </a:p>
          <a:p>
            <a:pPr fontAlgn="auto">
              <a:spcAft>
                <a:spcPts val="0"/>
              </a:spcAft>
              <a:buFont typeface="Arial" pitchFamily="34" charset="0"/>
              <a:buChar char="•"/>
              <a:defRPr/>
            </a:pPr>
            <a:r>
              <a:rPr lang="en-GB" dirty="0" smtClean="0"/>
              <a:t>Would you like to guess the most reviewed book, and the most reviewed author by our trainees?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GB" smtClean="0"/>
              <a:t>Student satisfaction</a:t>
            </a:r>
          </a:p>
        </p:txBody>
      </p:sp>
      <p:sp>
        <p:nvSpPr>
          <p:cNvPr id="7171" name="Content Placeholder 2"/>
          <p:cNvSpPr>
            <a:spLocks noGrp="1"/>
          </p:cNvSpPr>
          <p:nvPr>
            <p:ph idx="1"/>
          </p:nvPr>
        </p:nvSpPr>
        <p:spPr/>
        <p:txBody>
          <a:bodyPr/>
          <a:lstStyle/>
          <a:p>
            <a:r>
              <a:rPr lang="en-GB" smtClean="0"/>
              <a:t>Most have enjoyed completing the task- to read and review at least 12 books</a:t>
            </a:r>
          </a:p>
          <a:p>
            <a:r>
              <a:rPr lang="en-GB" smtClean="0"/>
              <a:t>Most have read and reviewed more than 12</a:t>
            </a:r>
          </a:p>
          <a:p>
            <a:r>
              <a:rPr lang="en-GB" smtClean="0"/>
              <a:t>They have recommended books to me, and to fellow trainees</a:t>
            </a:r>
          </a:p>
          <a:p>
            <a:r>
              <a:rPr lang="en-GB" smtClean="0"/>
              <a:t>An example of a review: </a:t>
            </a:r>
            <a:r>
              <a:rPr lang="en-GB" smtClean="0">
                <a:hlinkClick r:id="rId2"/>
              </a:rPr>
              <a:t>http://www.goodreads.com/review/show/314802378</a:t>
            </a:r>
            <a:r>
              <a:rPr lang="en-GB"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of social networking</a:t>
            </a:r>
            <a:endParaRPr lang="en-GB" dirty="0"/>
          </a:p>
        </p:txBody>
      </p:sp>
      <p:sp>
        <p:nvSpPr>
          <p:cNvPr id="3" name="Content Placeholder 2"/>
          <p:cNvSpPr>
            <a:spLocks noGrp="1"/>
          </p:cNvSpPr>
          <p:nvPr>
            <p:ph idx="1"/>
          </p:nvPr>
        </p:nvSpPr>
        <p:spPr/>
        <p:txBody>
          <a:bodyPr/>
          <a:lstStyle/>
          <a:p>
            <a:r>
              <a:rPr lang="en-GB" dirty="0" smtClean="0"/>
              <a:t>Trainees have enjoyed reading other trainees’ reviews </a:t>
            </a:r>
          </a:p>
          <a:p>
            <a:r>
              <a:rPr lang="en-GB" dirty="0" smtClean="0"/>
              <a:t>“It is useful to have everything in one place”</a:t>
            </a:r>
          </a:p>
          <a:p>
            <a:r>
              <a:rPr lang="en-GB" dirty="0" smtClean="0"/>
              <a:t>“I’ve discovered books I wouldn’t have otherwise”</a:t>
            </a:r>
          </a:p>
          <a:p>
            <a:r>
              <a:rPr lang="en-GB" dirty="0" smtClean="0"/>
              <a:t>Previous trainees still use the site to review books and to save onto </a:t>
            </a:r>
            <a:r>
              <a:rPr lang="en-GB" smtClean="0"/>
              <a:t>virtual bookshelves</a:t>
            </a: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1236</TotalTime>
  <Words>393</Words>
  <Application>Microsoft Macintosh PowerPoint</Application>
  <PresentationFormat>On-screen Show (4:3)</PresentationFormat>
  <Paragraphs>25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Using social networking to develop trainees teachers’ subject knowledge of children’s literature and the importance of reading for pleasure and development of comprehension skills</vt:lpstr>
      <vt:lpstr>Background</vt:lpstr>
      <vt:lpstr>Goodreads 1</vt:lpstr>
      <vt:lpstr>Goodreads 2</vt:lpstr>
      <vt:lpstr>PGCE Induction wiki</vt:lpstr>
      <vt:lpstr>Student satisfaction</vt:lpstr>
      <vt:lpstr>Impact of social networking</vt:lpstr>
    </vt:vector>
  </TitlesOfParts>
  <Company>University of East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of Health &amp; Bioscience</dc:title>
  <dc:creator>stuart2</dc:creator>
  <cp:lastModifiedBy>clare kosnik</cp:lastModifiedBy>
  <cp:revision>139</cp:revision>
  <dcterms:created xsi:type="dcterms:W3CDTF">2011-02-16T17:01:59Z</dcterms:created>
  <dcterms:modified xsi:type="dcterms:W3CDTF">2014-06-09T19:45:03Z</dcterms:modified>
</cp:coreProperties>
</file>