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60" r:id="rId2"/>
    <p:sldId id="290" r:id="rId3"/>
    <p:sldId id="270" r:id="rId4"/>
    <p:sldId id="300" r:id="rId5"/>
    <p:sldId id="282" r:id="rId6"/>
    <p:sldId id="264" r:id="rId7"/>
    <p:sldId id="298" r:id="rId8"/>
    <p:sldId id="307" r:id="rId9"/>
    <p:sldId id="301" r:id="rId10"/>
    <p:sldId id="306" r:id="rId11"/>
    <p:sldId id="308" r:id="rId12"/>
    <p:sldId id="269" r:id="rId13"/>
    <p:sldId id="294" r:id="rId14"/>
    <p:sldId id="305" r:id="rId15"/>
    <p:sldId id="309" r:id="rId16"/>
    <p:sldId id="310" r:id="rId17"/>
    <p:sldId id="284" r:id="rId18"/>
  </p:sldIdLst>
  <p:sldSz cx="9144000" cy="6858000" type="screen4x3"/>
  <p:notesSz cx="6808788" cy="98234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2060"/>
    <a:srgbClr val="0000CC"/>
    <a:srgbClr val="0066FF"/>
    <a:srgbClr val="0018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520"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117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6737" y="0"/>
            <a:ext cx="2950475" cy="491173"/>
          </a:xfrm>
          <a:prstGeom prst="rect">
            <a:avLst/>
          </a:prstGeom>
        </p:spPr>
        <p:txBody>
          <a:bodyPr vert="horz" lIns="91440" tIns="45720" rIns="91440" bIns="45720" rtlCol="0"/>
          <a:lstStyle>
            <a:lvl1pPr algn="r">
              <a:defRPr sz="1200"/>
            </a:lvl1pPr>
          </a:lstStyle>
          <a:p>
            <a:fld id="{65CC02B1-E871-4F1F-B102-BDA729616C18}" type="datetimeFigureOut">
              <a:rPr lang="en-AU" smtClean="0"/>
              <a:pPr/>
              <a:t>2014-06-17</a:t>
            </a:fld>
            <a:endParaRPr lang="en-AU"/>
          </a:p>
        </p:txBody>
      </p:sp>
      <p:sp>
        <p:nvSpPr>
          <p:cNvPr id="4" name="Footer Placeholder 3"/>
          <p:cNvSpPr>
            <a:spLocks noGrp="1"/>
          </p:cNvSpPr>
          <p:nvPr>
            <p:ph type="ftr" sz="quarter" idx="2"/>
          </p:nvPr>
        </p:nvSpPr>
        <p:spPr>
          <a:xfrm>
            <a:off x="0" y="9330572"/>
            <a:ext cx="2950475" cy="491173"/>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6737" y="9330572"/>
            <a:ext cx="2950475" cy="491173"/>
          </a:xfrm>
          <a:prstGeom prst="rect">
            <a:avLst/>
          </a:prstGeom>
        </p:spPr>
        <p:txBody>
          <a:bodyPr vert="horz" lIns="91440" tIns="45720" rIns="91440" bIns="45720" rtlCol="0" anchor="b"/>
          <a:lstStyle>
            <a:lvl1pPr algn="r">
              <a:defRPr sz="1200"/>
            </a:lvl1pPr>
          </a:lstStyle>
          <a:p>
            <a:fld id="{268FE583-0CC4-414D-8E7A-D7014586A5CC}" type="slidenum">
              <a:rPr lang="en-AU" smtClean="0"/>
              <a:pPr/>
              <a:t>‹#›</a:t>
            </a:fld>
            <a:endParaRPr lang="en-AU"/>
          </a:p>
        </p:txBody>
      </p:sp>
    </p:spTree>
    <p:extLst>
      <p:ext uri="{BB962C8B-B14F-4D97-AF65-F5344CB8AC3E}">
        <p14:creationId xmlns:p14="http://schemas.microsoft.com/office/powerpoint/2010/main" val="13328134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053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6038" y="0"/>
            <a:ext cx="2951162" cy="490538"/>
          </a:xfrm>
          <a:prstGeom prst="rect">
            <a:avLst/>
          </a:prstGeom>
        </p:spPr>
        <p:txBody>
          <a:bodyPr vert="horz" lIns="91440" tIns="45720" rIns="91440" bIns="45720" rtlCol="0"/>
          <a:lstStyle>
            <a:lvl1pPr algn="r">
              <a:defRPr sz="1200"/>
            </a:lvl1pPr>
          </a:lstStyle>
          <a:p>
            <a:fld id="{E223D2A5-F206-47C0-97DE-E8DCD6314C2C}" type="datetimeFigureOut">
              <a:rPr lang="en-AU" smtClean="0"/>
              <a:t>2014-06-17</a:t>
            </a:fld>
            <a:endParaRPr lang="en-AU"/>
          </a:p>
        </p:txBody>
      </p:sp>
      <p:sp>
        <p:nvSpPr>
          <p:cNvPr id="4" name="Slide Image Placeholder 3"/>
          <p:cNvSpPr>
            <a:spLocks noGrp="1" noRot="1" noChangeAspect="1"/>
          </p:cNvSpPr>
          <p:nvPr>
            <p:ph type="sldImg" idx="2"/>
          </p:nvPr>
        </p:nvSpPr>
        <p:spPr>
          <a:xfrm>
            <a:off x="949325" y="736600"/>
            <a:ext cx="4910138" cy="3684588"/>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1038" y="4665663"/>
            <a:ext cx="5446712" cy="44211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331325"/>
            <a:ext cx="2951163" cy="490538"/>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6038" y="9331325"/>
            <a:ext cx="2951162" cy="490538"/>
          </a:xfrm>
          <a:prstGeom prst="rect">
            <a:avLst/>
          </a:prstGeom>
        </p:spPr>
        <p:txBody>
          <a:bodyPr vert="horz" lIns="91440" tIns="45720" rIns="91440" bIns="45720" rtlCol="0" anchor="b"/>
          <a:lstStyle>
            <a:lvl1pPr algn="r">
              <a:defRPr sz="1200"/>
            </a:lvl1pPr>
          </a:lstStyle>
          <a:p>
            <a:fld id="{E087BD06-41FD-4B6E-B69E-73E516D2E451}" type="slidenum">
              <a:rPr lang="en-AU" smtClean="0"/>
              <a:t>‹#›</a:t>
            </a:fld>
            <a:endParaRPr lang="en-AU"/>
          </a:p>
        </p:txBody>
      </p:sp>
    </p:spTree>
    <p:extLst>
      <p:ext uri="{BB962C8B-B14F-4D97-AF65-F5344CB8AC3E}">
        <p14:creationId xmlns:p14="http://schemas.microsoft.com/office/powerpoint/2010/main" val="2921681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Graham</a:t>
            </a:r>
            <a:endParaRPr lang="en-AU" dirty="0"/>
          </a:p>
        </p:txBody>
      </p:sp>
      <p:sp>
        <p:nvSpPr>
          <p:cNvPr id="4" name="Slide Number Placeholder 3"/>
          <p:cNvSpPr>
            <a:spLocks noGrp="1"/>
          </p:cNvSpPr>
          <p:nvPr>
            <p:ph type="sldNum" sz="quarter" idx="10"/>
          </p:nvPr>
        </p:nvSpPr>
        <p:spPr/>
        <p:txBody>
          <a:bodyPr/>
          <a:lstStyle/>
          <a:p>
            <a:fld id="{E38BA843-F008-4119-9E12-4BDD94E27AAB}" type="slidenum">
              <a:rPr lang="en-AU" smtClean="0"/>
              <a:t>9</a:t>
            </a:fld>
            <a:endParaRPr lang="en-AU"/>
          </a:p>
        </p:txBody>
      </p:sp>
    </p:spTree>
    <p:extLst>
      <p:ext uri="{BB962C8B-B14F-4D97-AF65-F5344CB8AC3E}">
        <p14:creationId xmlns:p14="http://schemas.microsoft.com/office/powerpoint/2010/main" val="2378140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091E47FC-5CC9-4D91-AA25-640B20493AE1}" type="datetimeFigureOut">
              <a:rPr lang="en-AU" smtClean="0"/>
              <a:pPr/>
              <a:t>2014-06-17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A4828F-AA5F-49AA-9C6A-CAEF69EBDBD1}" type="slidenum">
              <a:rPr lang="en-AU" smtClean="0"/>
              <a:pPr/>
              <a:t>‹#›</a:t>
            </a:fld>
            <a:endParaRPr lang="en-AU"/>
          </a:p>
        </p:txBody>
      </p:sp>
    </p:spTree>
  </p:cSld>
  <p:clrMapOvr>
    <a:masterClrMapping/>
  </p:clrMapOvr>
  <p:transition xmlns:p14="http://schemas.microsoft.com/office/powerpoint/2010/mai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91E47FC-5CC9-4D91-AA25-640B20493AE1}" type="datetimeFigureOut">
              <a:rPr lang="en-AU" smtClean="0"/>
              <a:pPr/>
              <a:t>2014-06-17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A4828F-AA5F-49AA-9C6A-CAEF69EBDBD1}" type="slidenum">
              <a:rPr lang="en-AU" smtClean="0"/>
              <a:pPr/>
              <a:t>‹#›</a:t>
            </a:fld>
            <a:endParaRPr lang="en-AU"/>
          </a:p>
        </p:txBody>
      </p:sp>
    </p:spTree>
  </p:cSld>
  <p:clrMapOvr>
    <a:masterClrMapping/>
  </p:clrMapOvr>
  <p:transition xmlns:p14="http://schemas.microsoft.com/office/powerpoint/2010/mai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1E47FC-5CC9-4D91-AA25-640B20493AE1}" type="datetimeFigureOut">
              <a:rPr lang="en-AU" smtClean="0"/>
              <a:pPr/>
              <a:t>2014-06-17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A4828F-AA5F-49AA-9C6A-CAEF69EBDBD1}" type="slidenum">
              <a:rPr lang="en-AU" smtClean="0"/>
              <a:pPr/>
              <a:t>‹#›</a:t>
            </a:fld>
            <a:endParaRPr lang="en-AU"/>
          </a:p>
        </p:txBody>
      </p:sp>
    </p:spTree>
  </p:cSld>
  <p:clrMapOvr>
    <a:masterClrMapping/>
  </p:clrMapOvr>
  <p:transition xmlns:p14="http://schemas.microsoft.com/office/powerpoint/2010/mai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091E47FC-5CC9-4D91-AA25-640B20493AE1}" type="datetimeFigureOut">
              <a:rPr lang="en-AU" smtClean="0"/>
              <a:pPr/>
              <a:t>2014-06-17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DA4828F-AA5F-49AA-9C6A-CAEF69EBDBD1}" type="slidenum">
              <a:rPr lang="en-AU" smtClean="0"/>
              <a:pPr/>
              <a:t>‹#›</a:t>
            </a:fld>
            <a:endParaRPr lang="en-AU"/>
          </a:p>
        </p:txBody>
      </p:sp>
    </p:spTree>
  </p:cSld>
  <p:clrMapOvr>
    <a:masterClrMapping/>
  </p:clrMapOvr>
  <p:transition xmlns:p14="http://schemas.microsoft.com/office/powerpoint/2010/mai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091E47FC-5CC9-4D91-AA25-640B20493AE1}" type="datetimeFigureOut">
              <a:rPr lang="en-AU" smtClean="0"/>
              <a:pPr/>
              <a:t>2014-06-17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DA4828F-AA5F-49AA-9C6A-CAEF69EBDBD1}" type="slidenum">
              <a:rPr lang="en-AU" smtClean="0"/>
              <a:pPr/>
              <a:t>‹#›</a:t>
            </a:fld>
            <a:endParaRPr lang="en-AU"/>
          </a:p>
        </p:txBody>
      </p:sp>
    </p:spTree>
  </p:cSld>
  <p:clrMapOvr>
    <a:masterClrMapping/>
  </p:clrMapOvr>
  <p:transition xmlns:p14="http://schemas.microsoft.com/office/powerpoint/2010/mai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091E47FC-5CC9-4D91-AA25-640B20493AE1}" type="datetimeFigureOut">
              <a:rPr lang="en-AU" smtClean="0"/>
              <a:pPr/>
              <a:t>2014-06-17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DA4828F-AA5F-49AA-9C6A-CAEF69EBDBD1}" type="slidenum">
              <a:rPr lang="en-AU" smtClean="0"/>
              <a:pPr/>
              <a:t>‹#›</a:t>
            </a:fld>
            <a:endParaRPr lang="en-AU"/>
          </a:p>
        </p:txBody>
      </p:sp>
    </p:spTree>
  </p:cSld>
  <p:clrMapOvr>
    <a:masterClrMapping/>
  </p:clrMapOvr>
  <p:transition xmlns:p14="http://schemas.microsoft.com/office/powerpoint/2010/mai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1E47FC-5CC9-4D91-AA25-640B20493AE1}" type="datetimeFigureOut">
              <a:rPr lang="en-AU" smtClean="0"/>
              <a:pPr/>
              <a:t>2014-06-17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DA4828F-AA5F-49AA-9C6A-CAEF69EBDBD1}" type="slidenum">
              <a:rPr lang="en-AU" smtClean="0"/>
              <a:pPr/>
              <a:t>‹#›</a:t>
            </a:fld>
            <a:endParaRPr lang="en-AU"/>
          </a:p>
        </p:txBody>
      </p:sp>
    </p:spTree>
  </p:cSld>
  <p:clrMapOvr>
    <a:masterClrMapping/>
  </p:clrMapOvr>
  <p:transition xmlns:p14="http://schemas.microsoft.com/office/powerpoint/2010/mai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1E47FC-5CC9-4D91-AA25-640B20493AE1}" type="datetimeFigureOut">
              <a:rPr lang="en-AU" smtClean="0"/>
              <a:pPr/>
              <a:t>2014-06-17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DA4828F-AA5F-49AA-9C6A-CAEF69EBDBD1}" type="slidenum">
              <a:rPr lang="en-AU" smtClean="0"/>
              <a:pPr/>
              <a:t>‹#›</a:t>
            </a:fld>
            <a:endParaRPr lang="en-AU"/>
          </a:p>
        </p:txBody>
      </p:sp>
    </p:spTree>
  </p:cSld>
  <p:clrMapOvr>
    <a:masterClrMapping/>
  </p:clrMapOvr>
  <p:transition xmlns:p14="http://schemas.microsoft.com/office/powerpoint/2010/mai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1E47FC-5CC9-4D91-AA25-640B20493AE1}" type="datetimeFigureOut">
              <a:rPr lang="en-AU" smtClean="0"/>
              <a:pPr/>
              <a:t>2014-06-17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DA4828F-AA5F-49AA-9C6A-CAEF69EBDBD1}" type="slidenum">
              <a:rPr lang="en-AU" smtClean="0"/>
              <a:pPr/>
              <a:t>‹#›</a:t>
            </a:fld>
            <a:endParaRPr lang="en-AU"/>
          </a:p>
        </p:txBody>
      </p:sp>
    </p:spTree>
  </p:cSld>
  <p:clrMapOvr>
    <a:masterClrMapping/>
  </p:clrMapOvr>
  <p:transition xmlns:p14="http://schemas.microsoft.com/office/powerpoint/2010/mai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91E47FC-5CC9-4D91-AA25-640B20493AE1}" type="datetimeFigureOut">
              <a:rPr lang="en-AU" smtClean="0"/>
              <a:pPr/>
              <a:t>2014-06-17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A4828F-AA5F-49AA-9C6A-CAEF69EBDBD1}" type="slidenum">
              <a:rPr lang="en-AU" smtClean="0"/>
              <a:pPr/>
              <a:t>‹#›</a:t>
            </a:fld>
            <a:endParaRPr lang="en-AU"/>
          </a:p>
        </p:txBody>
      </p:sp>
    </p:spTree>
  </p:cSld>
  <p:clrMapOvr>
    <a:masterClrMapping/>
  </p:clrMapOvr>
  <p:transition xmlns:p14="http://schemas.microsoft.com/office/powerpoint/2010/mai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91E47FC-5CC9-4D91-AA25-640B20493AE1}" type="datetimeFigureOut">
              <a:rPr lang="en-AU" smtClean="0"/>
              <a:pPr/>
              <a:t>2014-06-17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A4828F-AA5F-49AA-9C6A-CAEF69EBDBD1}" type="slidenum">
              <a:rPr lang="en-AU" smtClean="0"/>
              <a:pPr/>
              <a:t>‹#›</a:t>
            </a:fld>
            <a:endParaRPr lang="en-AU"/>
          </a:p>
        </p:txBody>
      </p:sp>
    </p:spTree>
  </p:cSld>
  <p:clrMapOvr>
    <a:masterClrMapping/>
  </p:clrMapOvr>
  <p:transition xmlns:p14="http://schemas.microsoft.com/office/powerpoint/2010/main" spd="slow">
    <p:fade thruBlk="1"/>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1E47FC-5CC9-4D91-AA25-640B20493AE1}" type="datetimeFigureOut">
              <a:rPr lang="en-AU" smtClean="0"/>
              <a:pPr/>
              <a:t>2014-06-17</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A4828F-AA5F-49AA-9C6A-CAEF69EBDBD1}"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xmlns:p14="http://schemas.microsoft.com/office/powerpoint/2010/main" spd="slow">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http://apo.org.au/files/Resource/national_mapping_of_teacher_professional_learning_project.pdf" TargetMode="External"/><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www.myschool.edu.au/" TargetMode="External"/><Relationship Id="rId4" Type="http://schemas.openxmlformats.org/officeDocument/2006/relationships/hyperlink" Target="http://www.teacherstandards.aitsl.edu.au/" TargetMode="External"/><Relationship Id="rId5" Type="http://schemas.openxmlformats.org/officeDocument/2006/relationships/hyperlink" Target="http://www.australiancurriculum.edu.au/" TargetMode="External"/><Relationship Id="rId6" Type="http://schemas.openxmlformats.org/officeDocument/2006/relationships/hyperlink" Target="http://www.aitsl.edu.au/verve/_resources/Accreditation_of_initial_teacher_education_file.pdf" TargetMode="External"/><Relationship Id="rId7" Type="http://schemas.openxmlformats.org/officeDocument/2006/relationships/hyperlink" Target="http://www.aitsl.edu.au/school-leaders/australian-professional-standard-for-principals/australian-professional-standard-for-principals.html" TargetMode="External"/><Relationship Id="rId1" Type="http://schemas.openxmlformats.org/officeDocument/2006/relationships/slideLayout" Target="../slideLayouts/slideLayout2.xml"/><Relationship Id="rId2" Type="http://schemas.openxmlformats.org/officeDocument/2006/relationships/hyperlink" Target="http://www.nap.edu.au/"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hyperlink" Target="http://www.stella.org.au/"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8.jpeg"/><Relationship Id="rId6"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hyperlink" Target="http://www.stella.org.au/"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tella2.org/" TargetMode="Externa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27784" y="4083062"/>
            <a:ext cx="6400800" cy="1944216"/>
          </a:xfrm>
        </p:spPr>
        <p:txBody>
          <a:bodyPr>
            <a:normAutofit/>
          </a:bodyPr>
          <a:lstStyle/>
          <a:p>
            <a:pPr>
              <a:spcBef>
                <a:spcPts val="600"/>
              </a:spcBef>
            </a:pPr>
            <a:r>
              <a:rPr lang="en-AU" b="1" dirty="0" smtClean="0">
                <a:solidFill>
                  <a:schemeClr val="tx1"/>
                </a:solidFill>
              </a:rPr>
              <a:t>Graham Parr &amp; Scott </a:t>
            </a:r>
            <a:r>
              <a:rPr lang="en-AU" b="1" dirty="0" err="1" smtClean="0">
                <a:solidFill>
                  <a:schemeClr val="tx1"/>
                </a:solidFill>
              </a:rPr>
              <a:t>Bulfin</a:t>
            </a:r>
            <a:endParaRPr lang="en-AU" b="1" dirty="0" smtClean="0">
              <a:solidFill>
                <a:schemeClr val="tx1"/>
              </a:solidFill>
            </a:endParaRPr>
          </a:p>
          <a:p>
            <a:pPr>
              <a:lnSpc>
                <a:spcPts val="2800"/>
              </a:lnSpc>
              <a:spcBef>
                <a:spcPts val="0"/>
              </a:spcBef>
            </a:pPr>
            <a:endParaRPr lang="en-AU" sz="2400" b="1" dirty="0" smtClean="0">
              <a:solidFill>
                <a:schemeClr val="tx1"/>
              </a:solidFill>
            </a:endParaRPr>
          </a:p>
          <a:p>
            <a:pPr>
              <a:lnSpc>
                <a:spcPts val="2800"/>
              </a:lnSpc>
              <a:spcBef>
                <a:spcPts val="0"/>
              </a:spcBef>
            </a:pPr>
            <a:r>
              <a:rPr lang="en-AU" sz="2400" b="1" dirty="0" smtClean="0">
                <a:solidFill>
                  <a:schemeClr val="tx1"/>
                </a:solidFill>
              </a:rPr>
              <a:t>SSHRC Group - London</a:t>
            </a:r>
          </a:p>
          <a:p>
            <a:pPr>
              <a:lnSpc>
                <a:spcPts val="2800"/>
              </a:lnSpc>
              <a:spcBef>
                <a:spcPts val="1200"/>
              </a:spcBef>
            </a:pPr>
            <a:r>
              <a:rPr lang="en-AU" sz="2400" b="1" dirty="0" smtClean="0">
                <a:solidFill>
                  <a:schemeClr val="tx1"/>
                </a:solidFill>
              </a:rPr>
              <a:t>June 2014</a:t>
            </a:r>
            <a:endParaRPr lang="en-AU" sz="2400" dirty="0" smtClean="0"/>
          </a:p>
        </p:txBody>
      </p:sp>
      <p:sp>
        <p:nvSpPr>
          <p:cNvPr id="2" name="Title 1"/>
          <p:cNvSpPr>
            <a:spLocks noGrp="1"/>
          </p:cNvSpPr>
          <p:nvPr>
            <p:ph type="ctrTitle"/>
          </p:nvPr>
        </p:nvSpPr>
        <p:spPr>
          <a:xfrm>
            <a:off x="683568" y="1670943"/>
            <a:ext cx="7772400" cy="1470025"/>
          </a:xfrm>
        </p:spPr>
        <p:txBody>
          <a:bodyPr>
            <a:noAutofit/>
          </a:bodyPr>
          <a:lstStyle/>
          <a:p>
            <a:r>
              <a:rPr lang="en-AU" sz="3000" b="1" dirty="0" smtClean="0">
                <a:solidFill>
                  <a:srgbClr val="001848"/>
                </a:solidFill>
              </a:rPr>
              <a:t>Complying with and </a:t>
            </a:r>
            <a:br>
              <a:rPr lang="en-AU" sz="3000" b="1" dirty="0" smtClean="0">
                <a:solidFill>
                  <a:srgbClr val="001848"/>
                </a:solidFill>
              </a:rPr>
            </a:br>
            <a:r>
              <a:rPr lang="en-AU" sz="3000" b="1" dirty="0" smtClean="0">
                <a:solidFill>
                  <a:srgbClr val="001848"/>
                </a:solidFill>
              </a:rPr>
              <a:t>(occasionally) speaking back to </a:t>
            </a:r>
            <a:br>
              <a:rPr lang="en-AU" sz="3000" b="1" dirty="0" smtClean="0">
                <a:solidFill>
                  <a:srgbClr val="001848"/>
                </a:solidFill>
              </a:rPr>
            </a:br>
            <a:r>
              <a:rPr lang="en-AU" sz="3000" b="1" dirty="0" smtClean="0">
                <a:solidFill>
                  <a:srgbClr val="001848"/>
                </a:solidFill>
              </a:rPr>
              <a:t>standards-based reforms in teacher education</a:t>
            </a:r>
            <a:br>
              <a:rPr lang="en-AU" sz="3000" b="1" dirty="0" smtClean="0">
                <a:solidFill>
                  <a:srgbClr val="001848"/>
                </a:solidFill>
              </a:rPr>
            </a:br>
            <a:r>
              <a:rPr lang="en-AU" sz="3000" b="1" dirty="0" smtClean="0">
                <a:solidFill>
                  <a:srgbClr val="001848"/>
                </a:solidFill>
              </a:rPr>
              <a:t>in Australia</a:t>
            </a:r>
            <a:endParaRPr lang="en-AU" sz="3000" b="1" dirty="0">
              <a:solidFill>
                <a:srgbClr val="001848"/>
              </a:solidFill>
            </a:endParaRPr>
          </a:p>
        </p:txBody>
      </p:sp>
      <p:pic>
        <p:nvPicPr>
          <p:cNvPr id="4" name="Picture 9" descr="sm grp discuss'n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30374" y="3501008"/>
            <a:ext cx="3230563" cy="3108325"/>
          </a:xfrm>
          <a:prstGeom prst="rect">
            <a:avLst/>
          </a:prstGeom>
          <a:noFill/>
          <a:ln/>
          <a:effectLst>
            <a:outerShdw dist="35921" dir="2700000" algn="ctr" rotWithShape="0">
              <a:srgbClr val="808080"/>
            </a:outerShdw>
            <a:softEdge rad="127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ping Report Cover.jpg"/>
          <p:cNvPicPr>
            <a:picLocks noChangeAspect="1"/>
          </p:cNvPicPr>
          <p:nvPr/>
        </p:nvPicPr>
        <p:blipFill>
          <a:blip r:embed="rId2" cstate="print">
            <a:lum/>
          </a:blip>
          <a:srcRect t="8811"/>
          <a:stretch>
            <a:fillRect/>
          </a:stretch>
        </p:blipFill>
        <p:spPr>
          <a:xfrm rot="485470">
            <a:off x="6528527" y="373491"/>
            <a:ext cx="1701148" cy="2206236"/>
          </a:xfrm>
          <a:prstGeom prst="rect">
            <a:avLst/>
          </a:prstGeom>
        </p:spPr>
      </p:pic>
      <p:sp>
        <p:nvSpPr>
          <p:cNvPr id="9" name="TextBox 8"/>
          <p:cNvSpPr txBox="1"/>
          <p:nvPr/>
        </p:nvSpPr>
        <p:spPr>
          <a:xfrm>
            <a:off x="107504" y="264756"/>
            <a:ext cx="6120680" cy="7294305"/>
          </a:xfrm>
          <a:prstGeom prst="rect">
            <a:avLst/>
          </a:prstGeom>
          <a:noFill/>
        </p:spPr>
        <p:txBody>
          <a:bodyPr wrap="square" rtlCol="0">
            <a:spAutoFit/>
          </a:bodyPr>
          <a:lstStyle/>
          <a:p>
            <a:r>
              <a:rPr lang="en-AU" sz="2200" b="1" dirty="0" smtClean="0">
                <a:solidFill>
                  <a:srgbClr val="000099"/>
                </a:solidFill>
              </a:rPr>
              <a:t>1. Report for DEEWR into </a:t>
            </a:r>
            <a:r>
              <a:rPr lang="en-AU" sz="2200" b="1" i="1" dirty="0" smtClean="0">
                <a:solidFill>
                  <a:srgbClr val="000099"/>
                </a:solidFill>
              </a:rPr>
              <a:t>Teacher Professional Learning in Australia</a:t>
            </a:r>
            <a:r>
              <a:rPr lang="en-AU" sz="2200" dirty="0" smtClean="0">
                <a:solidFill>
                  <a:srgbClr val="000099"/>
                </a:solidFill>
              </a:rPr>
              <a:t> </a:t>
            </a:r>
          </a:p>
          <a:p>
            <a:r>
              <a:rPr lang="en-AU" dirty="0" err="1" smtClean="0"/>
              <a:t>Doecke</a:t>
            </a:r>
            <a:r>
              <a:rPr lang="en-AU" dirty="0" smtClean="0"/>
              <a:t>, B., Parr, G., &amp; North, S. et al.  (Nov., 2008). </a:t>
            </a:r>
            <a:br>
              <a:rPr lang="en-AU" dirty="0" smtClean="0"/>
            </a:br>
            <a:r>
              <a:rPr lang="en-AU" b="1" i="1" dirty="0" smtClean="0"/>
              <a:t>National Mapping of Teacher Professional Learning in Australia. Report. </a:t>
            </a:r>
            <a:r>
              <a:rPr lang="en-AU" dirty="0" smtClean="0"/>
              <a:t>Canberra: DEEWR.</a:t>
            </a:r>
          </a:p>
          <a:p>
            <a:r>
              <a:rPr lang="en-AU" sz="1300" dirty="0">
                <a:hlinkClick r:id="rId3"/>
              </a:rPr>
              <a:t>http://</a:t>
            </a:r>
            <a:r>
              <a:rPr lang="en-AU" sz="1300" dirty="0" smtClean="0">
                <a:hlinkClick r:id="rId3"/>
              </a:rPr>
              <a:t>apo.org.au/files/Resource/national_mapping_of_teacher_professional_learning_project.pdf</a:t>
            </a:r>
            <a:r>
              <a:rPr lang="en-AU" sz="1300" dirty="0" smtClean="0"/>
              <a:t>  </a:t>
            </a:r>
          </a:p>
          <a:p>
            <a:r>
              <a:rPr lang="en-AU" dirty="0" smtClean="0"/>
              <a:t> </a:t>
            </a:r>
          </a:p>
          <a:p>
            <a:endParaRPr lang="en-AU" dirty="0" smtClean="0"/>
          </a:p>
          <a:p>
            <a:pPr marL="457200" indent="-457200">
              <a:buAutoNum type="arabicPeriod" startAt="2"/>
            </a:pPr>
            <a:r>
              <a:rPr lang="en-AU" sz="2200" b="1" dirty="0" smtClean="0">
                <a:solidFill>
                  <a:srgbClr val="000099"/>
                </a:solidFill>
              </a:rPr>
              <a:t>Teaching (English) teachers for the future: Speaking back to TPACK</a:t>
            </a:r>
          </a:p>
          <a:p>
            <a:r>
              <a:rPr lang="en-AU" dirty="0"/>
              <a:t>Parr, G., </a:t>
            </a:r>
            <a:r>
              <a:rPr lang="en-AU" dirty="0" err="1"/>
              <a:t>Bellis</a:t>
            </a:r>
            <a:r>
              <a:rPr lang="en-AU" dirty="0"/>
              <a:t>, N., &amp; </a:t>
            </a:r>
            <a:r>
              <a:rPr lang="en-AU" dirty="0" err="1"/>
              <a:t>Bulfin</a:t>
            </a:r>
            <a:r>
              <a:rPr lang="en-AU" dirty="0"/>
              <a:t>, S.,  (2013). Teaching English teachers for the future: Speaking back to TPACK. </a:t>
            </a:r>
            <a:r>
              <a:rPr lang="en-AU" i="1" dirty="0"/>
              <a:t>English in Australia, 48</a:t>
            </a:r>
            <a:r>
              <a:rPr lang="en-AU" dirty="0"/>
              <a:t>(1), 9-22</a:t>
            </a:r>
            <a:r>
              <a:rPr lang="en-AU" dirty="0" smtClean="0"/>
              <a:t>.</a:t>
            </a:r>
          </a:p>
          <a:p>
            <a:endParaRPr lang="en-AU" dirty="0"/>
          </a:p>
          <a:p>
            <a:r>
              <a:rPr lang="en-AU" dirty="0" smtClean="0"/>
              <a:t>AND</a:t>
            </a:r>
          </a:p>
          <a:p>
            <a:pPr marL="457200" indent="-457200">
              <a:buAutoNum type="arabicPeriod" startAt="3"/>
            </a:pPr>
            <a:r>
              <a:rPr lang="en-AU" sz="2200" b="1" dirty="0" smtClean="0">
                <a:solidFill>
                  <a:srgbClr val="000099"/>
                </a:solidFill>
              </a:rPr>
              <a:t>Creativity </a:t>
            </a:r>
            <a:r>
              <a:rPr lang="en-AU" sz="2200" b="1" dirty="0">
                <a:solidFill>
                  <a:srgbClr val="000099"/>
                </a:solidFill>
              </a:rPr>
              <a:t>in English pre-service teacher </a:t>
            </a:r>
            <a:r>
              <a:rPr lang="en-AU" sz="2200" b="1" dirty="0" smtClean="0">
                <a:solidFill>
                  <a:srgbClr val="000099"/>
                </a:solidFill>
              </a:rPr>
              <a:t>education</a:t>
            </a:r>
          </a:p>
          <a:p>
            <a:r>
              <a:rPr lang="en-GB" dirty="0" smtClean="0"/>
              <a:t>Parr</a:t>
            </a:r>
            <a:r>
              <a:rPr lang="en-GB" dirty="0"/>
              <a:t>, G., </a:t>
            </a:r>
            <a:r>
              <a:rPr lang="en-GB" dirty="0" err="1"/>
              <a:t>Turvey</a:t>
            </a:r>
            <a:r>
              <a:rPr lang="en-GB" dirty="0"/>
              <a:t>, A., Lloyd, J., &amp; </a:t>
            </a:r>
            <a:r>
              <a:rPr lang="en-AU" dirty="0" err="1"/>
              <a:t>Castaldi</a:t>
            </a:r>
            <a:r>
              <a:rPr lang="en-AU" dirty="0"/>
              <a:t>, R.,</a:t>
            </a:r>
            <a:r>
              <a:rPr lang="en-GB" dirty="0"/>
              <a:t> </a:t>
            </a:r>
            <a:r>
              <a:rPr lang="en-GB" dirty="0" smtClean="0"/>
              <a:t> (2014, in press) Creativity </a:t>
            </a:r>
            <a:r>
              <a:rPr lang="en-GB" dirty="0"/>
              <a:t>in pre-service and early-career English teaching: </a:t>
            </a:r>
            <a:r>
              <a:rPr lang="en-AU" dirty="0"/>
              <a:t>Negotiating a hostile policy environment</a:t>
            </a:r>
            <a:r>
              <a:rPr lang="en-GB" dirty="0"/>
              <a:t>. In B. </a:t>
            </a:r>
            <a:r>
              <a:rPr lang="en-GB" dirty="0" err="1"/>
              <a:t>Doecke</a:t>
            </a:r>
            <a:r>
              <a:rPr lang="en-GB" dirty="0"/>
              <a:t>, G. Parr &amp; W. Sawyer (Eds.), </a:t>
            </a:r>
            <a:r>
              <a:rPr lang="en-GB" i="1" dirty="0"/>
              <a:t>Language and creativity in contemporary English classrooms. </a:t>
            </a:r>
            <a:r>
              <a:rPr lang="en-GB" dirty="0"/>
              <a:t>Putney, NSW: Phoenix Education.</a:t>
            </a:r>
            <a:endParaRPr lang="en-AU" dirty="0"/>
          </a:p>
          <a:p>
            <a:endParaRPr lang="en-AU" sz="2200" b="1" i="1" dirty="0" smtClean="0">
              <a:solidFill>
                <a:srgbClr val="000099"/>
              </a:solidFill>
            </a:endParaRP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6663" t="17084" r="35343" b="41458"/>
          <a:stretch/>
        </p:blipFill>
        <p:spPr bwMode="auto">
          <a:xfrm rot="21064128">
            <a:off x="6192508" y="2762722"/>
            <a:ext cx="2760360" cy="229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229600" cy="1143000"/>
          </a:xfr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r>
              <a:rPr lang="en-AU" sz="3600" b="1" dirty="0" smtClean="0">
                <a:solidFill>
                  <a:schemeClr val="lt1"/>
                </a:solidFill>
                <a:latin typeface="Times New Roman" pitchFamily="18" charset="0"/>
                <a:ea typeface="+mn-ea"/>
                <a:cs typeface="Times New Roman" pitchFamily="18" charset="0"/>
              </a:rPr>
              <a:t>Standards-based reforms into Australia </a:t>
            </a:r>
            <a:r>
              <a:rPr lang="en-AU" sz="3100" dirty="0" smtClean="0">
                <a:solidFill>
                  <a:schemeClr val="lt1"/>
                </a:solidFill>
                <a:latin typeface="Times New Roman" pitchFamily="18" charset="0"/>
                <a:ea typeface="+mn-ea"/>
                <a:cs typeface="Times New Roman" pitchFamily="18" charset="0"/>
              </a:rPr>
              <a:t/>
            </a:r>
            <a:br>
              <a:rPr lang="en-AU" sz="3100" dirty="0" smtClean="0">
                <a:solidFill>
                  <a:schemeClr val="lt1"/>
                </a:solidFill>
                <a:latin typeface="Times New Roman" pitchFamily="18" charset="0"/>
                <a:ea typeface="+mn-ea"/>
                <a:cs typeface="Times New Roman" pitchFamily="18" charset="0"/>
              </a:rPr>
            </a:br>
            <a:r>
              <a:rPr lang="en-AU" sz="3100" dirty="0" smtClean="0">
                <a:solidFill>
                  <a:schemeClr val="lt1"/>
                </a:solidFill>
                <a:latin typeface="Times New Roman" pitchFamily="18" charset="0"/>
                <a:ea typeface="+mn-ea"/>
                <a:cs typeface="Times New Roman" pitchFamily="18" charset="0"/>
              </a:rPr>
              <a:t>(2008-2013)</a:t>
            </a:r>
            <a:endParaRPr lang="en-AU" sz="3100" dirty="0">
              <a:solidFill>
                <a:schemeClr val="lt1"/>
              </a:solidFill>
              <a:latin typeface="Times New Roman" pitchFamily="18" charset="0"/>
              <a:ea typeface="+mn-ea"/>
              <a:cs typeface="Times New Roman" pitchFamily="18" charset="0"/>
            </a:endParaRPr>
          </a:p>
        </p:txBody>
      </p:sp>
      <p:sp>
        <p:nvSpPr>
          <p:cNvPr id="5" name="Content Placeholder 2"/>
          <p:cNvSpPr>
            <a:spLocks noGrp="1"/>
          </p:cNvSpPr>
          <p:nvPr>
            <p:ph idx="1"/>
          </p:nvPr>
        </p:nvSpPr>
        <p:spPr>
          <a:xfrm>
            <a:off x="467544" y="1628800"/>
            <a:ext cx="7452320" cy="4257600"/>
          </a:xfrm>
        </p:spPr>
        <p:txBody>
          <a:bodyPr>
            <a:normAutofit lnSpcReduction="10000"/>
          </a:bodyPr>
          <a:lstStyle/>
          <a:p>
            <a:pPr marL="0" indent="0">
              <a:buNone/>
            </a:pPr>
            <a:r>
              <a:rPr lang="en-AU" sz="2000" b="1" dirty="0" smtClean="0"/>
              <a:t>National </a:t>
            </a:r>
            <a:r>
              <a:rPr lang="en-AU" sz="2000" b="1" dirty="0"/>
              <a:t>tests of literacy and numeracy (NAPLAN) (2008</a:t>
            </a:r>
            <a:r>
              <a:rPr lang="en-AU" sz="2000" b="1" dirty="0" smtClean="0"/>
              <a:t>) – </a:t>
            </a:r>
            <a:br>
              <a:rPr lang="en-AU" sz="2000" b="1" dirty="0" smtClean="0"/>
            </a:br>
            <a:r>
              <a:rPr lang="en-AU" sz="1600" dirty="0" smtClean="0"/>
              <a:t>Grades 3, 5, 7 and 9:</a:t>
            </a:r>
            <a:r>
              <a:rPr lang="en-AU" sz="2000" dirty="0" smtClean="0"/>
              <a:t> </a:t>
            </a:r>
            <a:r>
              <a:rPr lang="en-AU" sz="1800" dirty="0">
                <a:hlinkClick r:id="rId2"/>
              </a:rPr>
              <a:t>http://www.nap.edu.au/</a:t>
            </a:r>
            <a:endParaRPr lang="en-AU" sz="1800" dirty="0" smtClean="0"/>
          </a:p>
          <a:p>
            <a:pPr marL="0" indent="0">
              <a:spcBef>
                <a:spcPts val="1200"/>
              </a:spcBef>
              <a:buNone/>
            </a:pPr>
            <a:r>
              <a:rPr lang="en-AU" sz="2000" b="1" dirty="0" err="1" smtClean="0"/>
              <a:t>MySchool</a:t>
            </a:r>
            <a:r>
              <a:rPr lang="en-AU" sz="2000" b="1" dirty="0" smtClean="0"/>
              <a:t> </a:t>
            </a:r>
            <a:r>
              <a:rPr lang="en-AU" sz="2000" b="1" dirty="0"/>
              <a:t>website(2009): </a:t>
            </a:r>
            <a:r>
              <a:rPr lang="en-AU" sz="1800" dirty="0">
                <a:hlinkClick r:id="rId3"/>
              </a:rPr>
              <a:t>http://www.myschool.edu.au/</a:t>
            </a:r>
            <a:endParaRPr lang="en-AU" sz="1800" dirty="0" smtClean="0"/>
          </a:p>
          <a:p>
            <a:pPr marL="0" indent="0">
              <a:spcBef>
                <a:spcPts val="1200"/>
              </a:spcBef>
              <a:buNone/>
            </a:pPr>
            <a:r>
              <a:rPr lang="en-AU" sz="2000" b="1" dirty="0" smtClean="0"/>
              <a:t>National </a:t>
            </a:r>
            <a:r>
              <a:rPr lang="en-AU" sz="2000" b="1" dirty="0"/>
              <a:t>professional </a:t>
            </a:r>
            <a:r>
              <a:rPr lang="en-AU" sz="2000" b="1" dirty="0" smtClean="0"/>
              <a:t>teaching standards </a:t>
            </a:r>
            <a:r>
              <a:rPr lang="en-AU" sz="2000" b="1" dirty="0"/>
              <a:t>(2012): </a:t>
            </a:r>
            <a:r>
              <a:rPr lang="en-AU" sz="1200" dirty="0">
                <a:hlinkClick r:id="rId4"/>
              </a:rPr>
              <a:t>http://www.teacherstandards.aitsl.edu.au</a:t>
            </a:r>
            <a:r>
              <a:rPr lang="en-AU" sz="2000" dirty="0">
                <a:hlinkClick r:id="rId4"/>
              </a:rPr>
              <a:t>/</a:t>
            </a:r>
            <a:endParaRPr lang="en-AU" sz="2000" dirty="0"/>
          </a:p>
          <a:p>
            <a:pPr marL="0" indent="0">
              <a:spcBef>
                <a:spcPts val="1200"/>
              </a:spcBef>
              <a:buNone/>
            </a:pPr>
            <a:r>
              <a:rPr lang="en-AU" sz="2000" b="1" dirty="0" smtClean="0"/>
              <a:t>National </a:t>
            </a:r>
            <a:r>
              <a:rPr lang="en-AU" sz="2000" b="1" dirty="0"/>
              <a:t>curriculum (2011): </a:t>
            </a:r>
            <a:r>
              <a:rPr lang="en-AU" sz="1200" dirty="0">
                <a:hlinkClick r:id="rId5"/>
              </a:rPr>
              <a:t>http://www.australiancurriculum.edu.au/</a:t>
            </a:r>
            <a:endParaRPr lang="en-AU" sz="1200" dirty="0"/>
          </a:p>
          <a:p>
            <a:pPr marL="0" indent="0">
              <a:spcBef>
                <a:spcPts val="1200"/>
              </a:spcBef>
              <a:buNone/>
            </a:pPr>
            <a:r>
              <a:rPr lang="en-AU" sz="2000" b="1" dirty="0" smtClean="0"/>
              <a:t>National </a:t>
            </a:r>
            <a:r>
              <a:rPr lang="en-AU" sz="2000" b="1" dirty="0"/>
              <a:t>standards (and procedures) for accreditation of teacher </a:t>
            </a:r>
            <a:r>
              <a:rPr lang="en-AU" sz="2000" b="1" dirty="0" smtClean="0"/>
              <a:t>education (2012): </a:t>
            </a:r>
            <a:r>
              <a:rPr lang="en-AU" sz="1300" dirty="0">
                <a:hlinkClick r:id="rId6"/>
              </a:rPr>
              <a:t>http://www.aitsl.edu.au/verve/_</a:t>
            </a:r>
            <a:r>
              <a:rPr lang="en-AU" sz="1300" dirty="0" smtClean="0">
                <a:hlinkClick r:id="rId6"/>
              </a:rPr>
              <a:t>resources/Accreditation_of_initial_teacher_education_file.pdf</a:t>
            </a:r>
            <a:endParaRPr lang="en-AU" sz="1300" dirty="0"/>
          </a:p>
          <a:p>
            <a:pPr marL="0" indent="0">
              <a:spcBef>
                <a:spcPts val="1200"/>
              </a:spcBef>
              <a:buNone/>
            </a:pPr>
            <a:endParaRPr lang="en-AU" sz="1300" dirty="0" smtClean="0"/>
          </a:p>
          <a:p>
            <a:pPr>
              <a:spcBef>
                <a:spcPts val="0"/>
              </a:spcBef>
              <a:buNone/>
            </a:pPr>
            <a:r>
              <a:rPr lang="en-AU" sz="2000" b="1" dirty="0" smtClean="0"/>
              <a:t>National </a:t>
            </a:r>
            <a:r>
              <a:rPr lang="en-AU" sz="2000" b="1" dirty="0"/>
              <a:t>standards for school principals (2013</a:t>
            </a:r>
            <a:r>
              <a:rPr lang="en-AU" sz="1800" dirty="0"/>
              <a:t>): </a:t>
            </a:r>
            <a:r>
              <a:rPr lang="en-AU" sz="1800" dirty="0">
                <a:hlinkClick r:id="rId7"/>
              </a:rPr>
              <a:t>http://www.aitsl.edu.au/school-leaders/australian-professional-standard-for-principals/australian-professional-standard-for-principals.html</a:t>
            </a:r>
            <a:endParaRPr lang="en-AU" sz="1800" dirty="0"/>
          </a:p>
          <a:p>
            <a:pPr>
              <a:spcBef>
                <a:spcPts val="1200"/>
              </a:spcBef>
              <a:buNone/>
            </a:pPr>
            <a:endParaRPr lang="en-AU" sz="1300" dirty="0"/>
          </a:p>
          <a:p>
            <a:pPr>
              <a:buNone/>
            </a:pPr>
            <a:endParaRPr lang="en-AU" dirty="0"/>
          </a:p>
          <a:p>
            <a:pPr>
              <a:buNone/>
            </a:pPr>
            <a:endParaRPr lang="en-AU" dirty="0"/>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692696"/>
            <a:ext cx="8229600" cy="2376263"/>
          </a:xfrm>
        </p:spPr>
        <p:txBody>
          <a:bodyPr>
            <a:normAutofit fontScale="85000" lnSpcReduction="20000"/>
          </a:bodyPr>
          <a:lstStyle/>
          <a:p>
            <a:pPr>
              <a:buNone/>
            </a:pPr>
            <a:r>
              <a:rPr lang="en-AU" b="1" dirty="0" smtClean="0">
                <a:solidFill>
                  <a:srgbClr val="000099"/>
                </a:solidFill>
              </a:rPr>
              <a:t>Student learning standards discourses</a:t>
            </a:r>
          </a:p>
          <a:p>
            <a:pPr lvl="1"/>
            <a:r>
              <a:rPr lang="en-AU" i="1" dirty="0" smtClean="0"/>
              <a:t>Tend to focus on</a:t>
            </a:r>
            <a:r>
              <a:rPr lang="en-AU" dirty="0" smtClean="0"/>
              <a:t>: test scores, performance and development , student learning outcomes, progression points, comparisons, literacy and numeracy only…</a:t>
            </a:r>
          </a:p>
          <a:p>
            <a:pPr lvl="1"/>
            <a:r>
              <a:rPr lang="en-AU" i="1" dirty="0" smtClean="0"/>
              <a:t>Tend to avoid</a:t>
            </a:r>
            <a:r>
              <a:rPr lang="en-AU" dirty="0" smtClean="0"/>
              <a:t>: wellbeing, identity, growth, creativity, collaboration, autonomy, initiative, civic responsibility, the arts, physical education… </a:t>
            </a:r>
            <a:endParaRPr lang="en-AU" dirty="0"/>
          </a:p>
        </p:txBody>
      </p:sp>
      <p:sp>
        <p:nvSpPr>
          <p:cNvPr id="4" name="Content Placeholder 2"/>
          <p:cNvSpPr txBox="1">
            <a:spLocks/>
          </p:cNvSpPr>
          <p:nvPr/>
        </p:nvSpPr>
        <p:spPr>
          <a:xfrm>
            <a:off x="467544" y="3545632"/>
            <a:ext cx="8676456" cy="3312368"/>
          </a:xfrm>
          <a:prstGeom prst="rect">
            <a:avLst/>
          </a:prstGeom>
        </p:spPr>
        <p:txBody>
          <a:bodyPr vert="horz" lIns="91440" tIns="45720" rIns="91440" bIns="45720" rtlCol="0">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AU" sz="3200" b="1" dirty="0" smtClean="0">
                <a:solidFill>
                  <a:srgbClr val="000099"/>
                </a:solidFill>
              </a:rPr>
              <a:t>T</a:t>
            </a:r>
            <a:r>
              <a:rPr kumimoji="0" lang="en-AU" sz="3200" b="1" i="0" u="none" strike="noStrike" kern="1200" cap="none" spc="0" normalizeH="0" baseline="0" noProof="0" dirty="0" err="1" smtClean="0">
                <a:ln>
                  <a:noFill/>
                </a:ln>
                <a:solidFill>
                  <a:srgbClr val="000099"/>
                </a:solidFill>
                <a:effectLst/>
                <a:uLnTx/>
                <a:uFillTx/>
                <a:latin typeface="+mn-lt"/>
                <a:ea typeface="+mn-ea"/>
                <a:cs typeface="+mn-cs"/>
              </a:rPr>
              <a:t>eacher</a:t>
            </a:r>
            <a:r>
              <a:rPr kumimoji="0" lang="en-AU" sz="3200" b="1" i="0" u="none" strike="noStrike" kern="1200" cap="none" spc="0" normalizeH="0" baseline="0" noProof="0" dirty="0" smtClean="0">
                <a:ln>
                  <a:noFill/>
                </a:ln>
                <a:solidFill>
                  <a:srgbClr val="000099"/>
                </a:solidFill>
                <a:effectLst/>
                <a:uLnTx/>
                <a:uFillTx/>
                <a:latin typeface="+mn-lt"/>
                <a:ea typeface="+mn-ea"/>
                <a:cs typeface="+mn-cs"/>
              </a:rPr>
              <a:t> learning standards discourses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AU" sz="2800" i="1" dirty="0" smtClean="0"/>
              <a:t>Tend to focus </a:t>
            </a:r>
            <a:r>
              <a:rPr kumimoji="0" lang="en-AU" sz="2800" b="0" i="0" u="none" strike="noStrike" kern="1200" cap="none" spc="0" normalizeH="0" baseline="0" noProof="0" dirty="0" smtClean="0">
                <a:ln>
                  <a:noFill/>
                </a:ln>
                <a:solidFill>
                  <a:schemeClr val="tx1"/>
                </a:solidFill>
                <a:effectLst/>
                <a:uLnTx/>
                <a:uFillTx/>
                <a:latin typeface="+mn-lt"/>
                <a:ea typeface="+mn-ea"/>
                <a:cs typeface="+mn-cs"/>
              </a:rPr>
              <a:t>on: tests scores, performance (vis-à-vis professional standards), student learning outcomes, career advancement, accountability, alignment, compliance… (innovation?)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AU" sz="2800" i="1" dirty="0" smtClean="0"/>
              <a:t>Tend to avoid</a:t>
            </a:r>
            <a:r>
              <a:rPr kumimoji="0" lang="en-AU" sz="2800" b="0" i="0" u="none" strike="noStrike" kern="1200" cap="none" spc="0" normalizeH="0" baseline="0" noProof="0" dirty="0" smtClean="0">
                <a:ln>
                  <a:noFill/>
                </a:ln>
                <a:solidFill>
                  <a:schemeClr val="tx1"/>
                </a:solidFill>
                <a:effectLst/>
                <a:uLnTx/>
                <a:uFillTx/>
                <a:latin typeface="+mn-lt"/>
                <a:ea typeface="+mn-ea"/>
                <a:cs typeface="+mn-cs"/>
              </a:rPr>
              <a:t>: well being, professional identity, creativity, collaboration, risk taking, initiative, </a:t>
            </a:r>
            <a:r>
              <a:rPr lang="en-AU" sz="2800" dirty="0" smtClean="0"/>
              <a:t>collegiality, ethics …</a:t>
            </a:r>
            <a:endParaRPr kumimoji="0" lang="en-AU" sz="28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28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2800" b="0" i="0" u="none" strike="noStrike" kern="1200" cap="none" spc="0" normalizeH="0" baseline="0" noProof="0" dirty="0" smtClean="0">
                <a:ln>
                  <a:noFill/>
                </a:ln>
                <a:solidFill>
                  <a:schemeClr val="tx1"/>
                </a:solidFill>
                <a:effectLst/>
                <a:uLnTx/>
                <a:uFillTx/>
                <a:latin typeface="+mn-lt"/>
                <a:ea typeface="+mn-ea"/>
                <a:cs typeface="+mn-cs"/>
              </a:rPr>
              <a:t> </a:t>
            </a:r>
            <a:endParaRPr kumimoji="0" lang="en-AU"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2060"/>
          </a:solidFill>
        </p:spPr>
        <p:txBody>
          <a:bodyPr>
            <a:normAutofit fontScale="90000"/>
          </a:bodyPr>
          <a:lstStyle/>
          <a:p>
            <a:r>
              <a:rPr lang="en-AU" b="1" dirty="0" smtClean="0">
                <a:solidFill>
                  <a:schemeClr val="bg1"/>
                </a:solidFill>
              </a:rPr>
              <a:t>Standards-based reforms:</a:t>
            </a:r>
            <a:r>
              <a:rPr lang="en-AU" dirty="0" smtClean="0">
                <a:solidFill>
                  <a:schemeClr val="bg1"/>
                </a:solidFill>
              </a:rPr>
              <a:t/>
            </a:r>
            <a:br>
              <a:rPr lang="en-AU" dirty="0" smtClean="0">
                <a:solidFill>
                  <a:schemeClr val="bg1"/>
                </a:solidFill>
              </a:rPr>
            </a:br>
            <a:r>
              <a:rPr lang="en-AU" sz="2700" dirty="0" smtClean="0">
                <a:solidFill>
                  <a:schemeClr val="bg1"/>
                </a:solidFill>
              </a:rPr>
              <a:t>responding to and pre-empting ‘risks’ posed by globalisation</a:t>
            </a:r>
            <a:endParaRPr lang="en-AU" sz="2700" dirty="0">
              <a:solidFill>
                <a:schemeClr val="bg1"/>
              </a:solidFill>
            </a:endParaRPr>
          </a:p>
        </p:txBody>
      </p:sp>
      <p:sp>
        <p:nvSpPr>
          <p:cNvPr id="3" name="Content Placeholder 2"/>
          <p:cNvSpPr>
            <a:spLocks noGrp="1"/>
          </p:cNvSpPr>
          <p:nvPr>
            <p:ph idx="1"/>
          </p:nvPr>
        </p:nvSpPr>
        <p:spPr>
          <a:xfrm>
            <a:off x="457200" y="1600200"/>
            <a:ext cx="8435280" cy="5257800"/>
          </a:xfrm>
        </p:spPr>
        <p:txBody>
          <a:bodyPr>
            <a:normAutofit fontScale="85000" lnSpcReduction="20000"/>
          </a:bodyPr>
          <a:lstStyle/>
          <a:p>
            <a:pPr marL="179388" lvl="1" indent="0">
              <a:buNone/>
            </a:pPr>
            <a:r>
              <a:rPr lang="en-AU" sz="2400" dirty="0" smtClean="0"/>
              <a:t>The more that societies become conscious of living in conditions of globalisation and experience the effects of borderless and interconnected world, the more these are considered a burden. </a:t>
            </a:r>
          </a:p>
          <a:p>
            <a:pPr marL="179388" lvl="1" indent="0" algn="r">
              <a:buNone/>
            </a:pPr>
            <a:r>
              <a:rPr lang="en-AU" sz="2400" b="1" dirty="0" smtClean="0"/>
              <a:t>Ulrich Beck (1992, 1994); Diane </a:t>
            </a:r>
            <a:r>
              <a:rPr lang="en-AU" sz="2400" b="1" dirty="0" err="1" smtClean="0"/>
              <a:t>Ravitch</a:t>
            </a:r>
            <a:r>
              <a:rPr lang="en-AU" sz="2400" b="1" dirty="0" smtClean="0"/>
              <a:t> (2003); </a:t>
            </a:r>
            <a:r>
              <a:rPr lang="en-AU" sz="2400" b="1" dirty="0" err="1" smtClean="0"/>
              <a:t>Kostogriz</a:t>
            </a:r>
            <a:r>
              <a:rPr lang="en-AU" sz="2400" b="1" dirty="0" smtClean="0"/>
              <a:t> (2011)</a:t>
            </a:r>
          </a:p>
          <a:p>
            <a:pPr marL="179388" lvl="1" indent="0">
              <a:buNone/>
            </a:pPr>
            <a:endParaRPr lang="en-AU" sz="2400" dirty="0" smtClean="0"/>
          </a:p>
          <a:p>
            <a:pPr marL="179388" lvl="1" indent="0">
              <a:buNone/>
            </a:pPr>
            <a:r>
              <a:rPr lang="en-AU" sz="2400" dirty="0" smtClean="0"/>
              <a:t>Hence… </a:t>
            </a:r>
          </a:p>
          <a:p>
            <a:pPr>
              <a:buNone/>
            </a:pPr>
            <a:r>
              <a:rPr lang="en-AU" sz="3300" b="1" dirty="0" smtClean="0">
                <a:solidFill>
                  <a:srgbClr val="0000CC"/>
                </a:solidFill>
              </a:rPr>
              <a:t>Desire for more control of national spaces </a:t>
            </a:r>
          </a:p>
          <a:p>
            <a:pPr lvl="1">
              <a:lnSpc>
                <a:spcPct val="120000"/>
              </a:lnSpc>
              <a:spcBef>
                <a:spcPts val="600"/>
              </a:spcBef>
            </a:pPr>
            <a:r>
              <a:rPr lang="en-AU" sz="2600" dirty="0" smtClean="0"/>
              <a:t>nationalising curriculum – toward a single curriculum that is more easily testable and comparable</a:t>
            </a:r>
          </a:p>
          <a:p>
            <a:pPr lvl="1">
              <a:lnSpc>
                <a:spcPct val="120000"/>
              </a:lnSpc>
              <a:spcBef>
                <a:spcPts val="600"/>
              </a:spcBef>
            </a:pPr>
            <a:r>
              <a:rPr lang="en-AU" sz="2600" dirty="0" smtClean="0"/>
              <a:t>mandated national testing regime </a:t>
            </a:r>
          </a:p>
          <a:p>
            <a:pPr lvl="1">
              <a:lnSpc>
                <a:spcPct val="120000"/>
              </a:lnSpc>
              <a:spcBef>
                <a:spcPts val="600"/>
              </a:spcBef>
            </a:pPr>
            <a:r>
              <a:rPr lang="en-AU" sz="2600" dirty="0" smtClean="0"/>
              <a:t>uniform professional ‘standards’ – increasingly prescriptive </a:t>
            </a:r>
          </a:p>
          <a:p>
            <a:pPr lvl="1">
              <a:lnSpc>
                <a:spcPct val="120000"/>
              </a:lnSpc>
              <a:spcBef>
                <a:spcPts val="600"/>
              </a:spcBef>
            </a:pPr>
            <a:r>
              <a:rPr lang="en-AU" sz="2600" dirty="0" smtClean="0"/>
              <a:t>more intrusive and more rigid (i.e., easily calculable) accountability regimes</a:t>
            </a:r>
          </a:p>
          <a:p>
            <a:pPr lvl="1">
              <a:lnSpc>
                <a:spcPct val="120000"/>
              </a:lnSpc>
              <a:spcBef>
                <a:spcPts val="600"/>
              </a:spcBef>
            </a:pPr>
            <a:r>
              <a:rPr lang="en-AU" sz="2600" dirty="0" smtClean="0"/>
              <a:t>standardised notions of language: standard English as </a:t>
            </a:r>
            <a:r>
              <a:rPr lang="en-AU" sz="2600" i="1" dirty="0" smtClean="0"/>
              <a:t>lingua franca </a:t>
            </a:r>
            <a:r>
              <a:rPr lang="en-AU" sz="2600" dirty="0" smtClean="0"/>
              <a:t>and Standard Australian English</a:t>
            </a:r>
          </a:p>
          <a:p>
            <a:pPr lvl="1">
              <a:buFont typeface="Arial" pitchFamily="34" charset="0"/>
              <a:buChar char="•"/>
            </a:pPr>
            <a:endParaRPr lang="en-AU" sz="2400" dirty="0" smtClean="0"/>
          </a:p>
          <a:p>
            <a:pPr lvl="2"/>
            <a:endParaRPr lang="en-AU" sz="2000" dirty="0" smtClean="0"/>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9552" y="188640"/>
            <a:ext cx="8064896" cy="1296144"/>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descr="Mapping Report Cover.jpg"/>
          <p:cNvPicPr>
            <a:picLocks noChangeAspect="1"/>
          </p:cNvPicPr>
          <p:nvPr/>
        </p:nvPicPr>
        <p:blipFill>
          <a:blip r:embed="rId2" cstate="print">
            <a:lum/>
          </a:blip>
          <a:stretch>
            <a:fillRect/>
          </a:stretch>
        </p:blipFill>
        <p:spPr>
          <a:xfrm rot="21335539">
            <a:off x="7313651" y="1753650"/>
            <a:ext cx="1454787" cy="2069030"/>
          </a:xfrm>
          <a:prstGeom prst="rect">
            <a:avLst/>
          </a:prstGeom>
        </p:spPr>
      </p:pic>
      <p:sp>
        <p:nvSpPr>
          <p:cNvPr id="215042" name="Rectangle 2"/>
          <p:cNvSpPr>
            <a:spLocks noGrp="1" noChangeArrowheads="1"/>
          </p:cNvSpPr>
          <p:nvPr>
            <p:ph type="title"/>
          </p:nvPr>
        </p:nvSpPr>
        <p:spPr>
          <a:xfrm>
            <a:off x="611560" y="404664"/>
            <a:ext cx="8229600" cy="1079847"/>
          </a:xfrm>
        </p:spPr>
        <p:txBody>
          <a:bodyPr>
            <a:normAutofit fontScale="90000"/>
          </a:bodyPr>
          <a:lstStyle/>
          <a:p>
            <a:r>
              <a:rPr lang="en-AU" sz="3600" b="1" i="1" dirty="0" smtClean="0">
                <a:solidFill>
                  <a:schemeClr val="bg1"/>
                </a:solidFill>
              </a:rPr>
              <a:t>National Mapping of Teacher Professional Learning in Australia </a:t>
            </a:r>
            <a:r>
              <a:rPr lang="en-AU" sz="2200" b="1" dirty="0" smtClean="0">
                <a:solidFill>
                  <a:schemeClr val="bg1"/>
                </a:solidFill>
              </a:rPr>
              <a:t>(Doecke, Parr, North et al., 2008)</a:t>
            </a:r>
            <a:br>
              <a:rPr lang="en-AU" sz="2200" b="1" dirty="0" smtClean="0">
                <a:solidFill>
                  <a:schemeClr val="bg1"/>
                </a:solidFill>
              </a:rPr>
            </a:br>
            <a:r>
              <a:rPr lang="en-AU" sz="2200" b="1" dirty="0" smtClean="0">
                <a:solidFill>
                  <a:schemeClr val="bg1"/>
                </a:solidFill>
              </a:rPr>
              <a:t>.. and pre-service teacher education</a:t>
            </a:r>
            <a:r>
              <a:rPr lang="en-AU" sz="3000" dirty="0" smtClean="0">
                <a:solidFill>
                  <a:schemeClr val="bg1"/>
                </a:solidFill>
              </a:rPr>
              <a:t/>
            </a:r>
            <a:br>
              <a:rPr lang="en-AU" sz="3000" dirty="0" smtClean="0">
                <a:solidFill>
                  <a:schemeClr val="bg1"/>
                </a:solidFill>
              </a:rPr>
            </a:br>
            <a:endParaRPr lang="en-US" sz="2200" dirty="0">
              <a:solidFill>
                <a:srgbClr val="FFFF00"/>
              </a:solidFill>
            </a:endParaRPr>
          </a:p>
        </p:txBody>
      </p:sp>
      <p:sp>
        <p:nvSpPr>
          <p:cNvPr id="215043" name="Rectangle 3"/>
          <p:cNvSpPr>
            <a:spLocks noGrp="1" noChangeArrowheads="1"/>
          </p:cNvSpPr>
          <p:nvPr>
            <p:ph type="body" idx="1"/>
          </p:nvPr>
        </p:nvSpPr>
        <p:spPr>
          <a:xfrm>
            <a:off x="395536" y="1772816"/>
            <a:ext cx="7607300" cy="5256584"/>
          </a:xfrm>
        </p:spPr>
        <p:txBody>
          <a:bodyPr>
            <a:normAutofit fontScale="92500" lnSpcReduction="20000"/>
          </a:bodyPr>
          <a:lstStyle/>
          <a:p>
            <a:pPr marL="0" indent="0">
              <a:lnSpc>
                <a:spcPct val="120000"/>
              </a:lnSpc>
              <a:spcAft>
                <a:spcPct val="30000"/>
              </a:spcAft>
              <a:buNone/>
            </a:pPr>
            <a:r>
              <a:rPr lang="en-AU" sz="2400" b="1" dirty="0" smtClean="0">
                <a:solidFill>
                  <a:srgbClr val="0066FF"/>
                </a:solidFill>
              </a:rPr>
              <a:t>Since 2000, standards-based reforms have been shaping </a:t>
            </a:r>
            <a:br>
              <a:rPr lang="en-AU" sz="2400" b="1" dirty="0" smtClean="0">
                <a:solidFill>
                  <a:srgbClr val="0066FF"/>
                </a:solidFill>
              </a:rPr>
            </a:br>
            <a:r>
              <a:rPr lang="en-AU" sz="2400" b="1" dirty="0" smtClean="0">
                <a:solidFill>
                  <a:srgbClr val="0066FF"/>
                </a:solidFill>
              </a:rPr>
              <a:t>professional learning across Australia</a:t>
            </a:r>
          </a:p>
          <a:p>
            <a:pPr lvl="1">
              <a:lnSpc>
                <a:spcPct val="90000"/>
              </a:lnSpc>
              <a:spcAft>
                <a:spcPct val="30000"/>
              </a:spcAft>
            </a:pPr>
            <a:r>
              <a:rPr lang="en-AU" sz="2200" dirty="0" smtClean="0"/>
              <a:t>Supporting teachers to work in collaborative, focused </a:t>
            </a:r>
            <a:br>
              <a:rPr lang="en-AU" sz="2200" dirty="0" smtClean="0"/>
            </a:br>
            <a:r>
              <a:rPr lang="en-AU" sz="2200" dirty="0" smtClean="0"/>
              <a:t>teams/networks to build and renew their professional </a:t>
            </a:r>
            <a:br>
              <a:rPr lang="en-AU" sz="2200" dirty="0" smtClean="0"/>
            </a:br>
            <a:r>
              <a:rPr lang="en-AU" sz="2200" dirty="0" smtClean="0"/>
              <a:t>knowledge and practices not just an individual pursuit): </a:t>
            </a:r>
            <a:br>
              <a:rPr lang="en-AU" sz="2200" dirty="0" smtClean="0"/>
            </a:br>
            <a:r>
              <a:rPr lang="en-AU" sz="2200" dirty="0" smtClean="0"/>
              <a:t>e.g., </a:t>
            </a:r>
          </a:p>
          <a:p>
            <a:pPr lvl="2">
              <a:lnSpc>
                <a:spcPct val="90000"/>
              </a:lnSpc>
              <a:spcBef>
                <a:spcPts val="0"/>
              </a:spcBef>
              <a:spcAft>
                <a:spcPct val="30000"/>
              </a:spcAft>
            </a:pPr>
            <a:r>
              <a:rPr lang="en-AU" sz="1700" dirty="0" smtClean="0"/>
              <a:t>Australian Government Quality Teacher  Program  (2000 - ….)</a:t>
            </a:r>
          </a:p>
          <a:p>
            <a:pPr lvl="2">
              <a:lnSpc>
                <a:spcPct val="90000"/>
              </a:lnSpc>
              <a:spcAft>
                <a:spcPct val="30000"/>
              </a:spcAft>
            </a:pPr>
            <a:r>
              <a:rPr lang="en-AU" sz="1700" dirty="0" smtClean="0"/>
              <a:t>Victorian DEECD: Leading Professional Learning </a:t>
            </a:r>
            <a:br>
              <a:rPr lang="en-AU" sz="1700" dirty="0" smtClean="0"/>
            </a:br>
            <a:r>
              <a:rPr lang="en-AU" sz="1700" dirty="0" smtClean="0"/>
              <a:t>project (2007-2009)</a:t>
            </a:r>
          </a:p>
          <a:p>
            <a:pPr lvl="1">
              <a:lnSpc>
                <a:spcPct val="90000"/>
              </a:lnSpc>
              <a:spcAft>
                <a:spcPct val="30000"/>
              </a:spcAft>
            </a:pPr>
            <a:r>
              <a:rPr lang="en-AU" sz="2200" dirty="0" smtClean="0"/>
              <a:t>Development of collaborative statements of  Declarations of </a:t>
            </a:r>
            <a:br>
              <a:rPr lang="en-AU" sz="2200" dirty="0" smtClean="0"/>
            </a:br>
            <a:r>
              <a:rPr lang="en-AU" sz="2200" dirty="0" smtClean="0"/>
              <a:t>Educational Goals  (1989, 1999, 2008) (Hobart, Adelaide, Melbourne) – seemingly valuing cultural and linguistic diversity</a:t>
            </a:r>
          </a:p>
          <a:p>
            <a:pPr lvl="1">
              <a:lnSpc>
                <a:spcPct val="90000"/>
              </a:lnSpc>
              <a:spcAft>
                <a:spcPct val="30000"/>
              </a:spcAft>
            </a:pPr>
            <a:r>
              <a:rPr lang="en-AU" sz="2200" dirty="0" smtClean="0"/>
              <a:t>Encouraging sustained partnerships between schools and teacher education institutions as pre-service teachers </a:t>
            </a:r>
            <a:br>
              <a:rPr lang="en-AU" sz="2200" dirty="0" smtClean="0"/>
            </a:br>
            <a:r>
              <a:rPr lang="en-AU" sz="2200" dirty="0" smtClean="0"/>
              <a:t>transition into professional status and full time careers  </a:t>
            </a:r>
          </a:p>
          <a:p>
            <a:pPr lvl="1">
              <a:lnSpc>
                <a:spcPct val="90000"/>
              </a:lnSpc>
              <a:spcAft>
                <a:spcPct val="30000"/>
              </a:spcAft>
            </a:pPr>
            <a:r>
              <a:rPr lang="en-AU" sz="2200" dirty="0" smtClean="0"/>
              <a:t>State-based  bodies (VIT, NSWIT,…) providing frameworks </a:t>
            </a:r>
            <a:br>
              <a:rPr lang="en-AU" sz="2200" dirty="0" smtClean="0"/>
            </a:br>
            <a:r>
              <a:rPr lang="en-AU" sz="2200" dirty="0" smtClean="0"/>
              <a:t>or validating and recognising ongoing professional learning, </a:t>
            </a:r>
            <a:br>
              <a:rPr lang="en-AU" sz="2200" dirty="0" smtClean="0"/>
            </a:br>
            <a:r>
              <a:rPr lang="en-AU" sz="2200" dirty="0" smtClean="0"/>
              <a:t>and range of practitioner inquiry (such as action re</a:t>
            </a:r>
            <a:r>
              <a:rPr lang="en-AU" sz="1900" dirty="0" smtClean="0"/>
              <a:t>search) – </a:t>
            </a:r>
            <a:br>
              <a:rPr lang="en-AU" sz="1900" dirty="0" smtClean="0"/>
            </a:br>
            <a:r>
              <a:rPr lang="en-AU" sz="1900" dirty="0" smtClean="0"/>
              <a:t>see also Cochran-Smith &amp; Lytle (2009) </a:t>
            </a:r>
          </a:p>
          <a:p>
            <a:pPr lvl="1">
              <a:lnSpc>
                <a:spcPct val="90000"/>
              </a:lnSpc>
              <a:spcAft>
                <a:spcPct val="30000"/>
              </a:spcAft>
              <a:buNone/>
            </a:pPr>
            <a:endParaRPr lang="en-AU" sz="1800" dirty="0" smtClean="0"/>
          </a:p>
          <a:p>
            <a:pPr lvl="1">
              <a:lnSpc>
                <a:spcPct val="90000"/>
              </a:lnSpc>
              <a:spcAft>
                <a:spcPct val="30000"/>
              </a:spcAft>
              <a:buNone/>
            </a:pPr>
            <a:endParaRPr lang="en-AU" sz="1400" dirty="0" smtClean="0"/>
          </a:p>
        </p:txBody>
      </p:sp>
      <p:pic>
        <p:nvPicPr>
          <p:cNvPr id="20481" name="Picture 1"/>
          <p:cNvPicPr>
            <a:picLocks noChangeAspect="1" noChangeArrowheads="1"/>
          </p:cNvPicPr>
          <p:nvPr/>
        </p:nvPicPr>
        <p:blipFill>
          <a:blip r:embed="rId3" cstate="print"/>
          <a:srcRect l="37799" t="20867" r="38970" b="28734"/>
          <a:stretch>
            <a:fillRect/>
          </a:stretch>
        </p:blipFill>
        <p:spPr bwMode="auto">
          <a:xfrm rot="262514">
            <a:off x="7720691" y="5123899"/>
            <a:ext cx="1068934" cy="1413167"/>
          </a:xfrm>
          <a:prstGeom prst="rect">
            <a:avLst/>
          </a:prstGeom>
          <a:noFill/>
          <a:ln w="9525">
            <a:noFill/>
            <a:miter lim="800000"/>
            <a:headEnd/>
            <a:tailEnd/>
          </a:ln>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1504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15043">
                                            <p:txEl>
                                              <p:pRg st="1" end="1"/>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15043">
                                            <p:txEl>
                                              <p:pRg st="2" end="2"/>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1504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1504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15043">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15043">
                                            <p:txEl>
                                              <p:pRg st="6" end="6"/>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20481"/>
                                        </p:tgtEl>
                                        <p:attrNameLst>
                                          <p:attrName>style.visibility</p:attrName>
                                        </p:attrNameLst>
                                      </p:cBhvr>
                                      <p:to>
                                        <p:strVal val="visible"/>
                                      </p:to>
                                    </p:set>
                                    <p:anim calcmode="lin" valueType="num">
                                      <p:cBhvr>
                                        <p:cTn id="36" dur="500" fill="hold"/>
                                        <p:tgtEl>
                                          <p:spTgt spid="20481"/>
                                        </p:tgtEl>
                                        <p:attrNameLst>
                                          <p:attrName>ppt_w</p:attrName>
                                        </p:attrNameLst>
                                      </p:cBhvr>
                                      <p:tavLst>
                                        <p:tav tm="0">
                                          <p:val>
                                            <p:fltVal val="0"/>
                                          </p:val>
                                        </p:tav>
                                        <p:tav tm="100000">
                                          <p:val>
                                            <p:strVal val="#ppt_w"/>
                                          </p:val>
                                        </p:tav>
                                      </p:tavLst>
                                    </p:anim>
                                    <p:anim calcmode="lin" valueType="num">
                                      <p:cBhvr>
                                        <p:cTn id="37" dur="500" fill="hold"/>
                                        <p:tgtEl>
                                          <p:spTgt spid="20481"/>
                                        </p:tgtEl>
                                        <p:attrNameLst>
                                          <p:attrName>ppt_h</p:attrName>
                                        </p:attrNameLst>
                                      </p:cBhvr>
                                      <p:tavLst>
                                        <p:tav tm="0">
                                          <p:val>
                                            <p:fltVal val="0"/>
                                          </p:val>
                                        </p:tav>
                                        <p:tav tm="100000">
                                          <p:val>
                                            <p:strVal val="#ppt_h"/>
                                          </p:val>
                                        </p:tav>
                                      </p:tavLst>
                                    </p:anim>
                                    <p:animEffect transition="in" filter="fade">
                                      <p:cBhvr>
                                        <p:cTn id="38" dur="500"/>
                                        <p:tgtEl>
                                          <p:spTgt spid="20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224136"/>
          </a:xfrm>
          <a:solidFill>
            <a:srgbClr val="002060"/>
          </a:solidFill>
        </p:spPr>
        <p:txBody>
          <a:bodyPr>
            <a:noAutofit/>
          </a:bodyPr>
          <a:lstStyle/>
          <a:p>
            <a:r>
              <a:rPr lang="en-AU" sz="3600" dirty="0" smtClean="0">
                <a:solidFill>
                  <a:schemeClr val="bg1"/>
                </a:solidFill>
              </a:rPr>
              <a:t>What does ‘speaking back to standards-based reforms’ entail? Why bother?</a:t>
            </a:r>
            <a:endParaRPr lang="en-AU" sz="3600" dirty="0">
              <a:solidFill>
                <a:schemeClr val="bg1"/>
              </a:solidFill>
            </a:endParaRPr>
          </a:p>
        </p:txBody>
      </p:sp>
      <p:sp>
        <p:nvSpPr>
          <p:cNvPr id="3" name="Content Placeholder 2"/>
          <p:cNvSpPr>
            <a:spLocks noGrp="1"/>
          </p:cNvSpPr>
          <p:nvPr>
            <p:ph idx="1"/>
          </p:nvPr>
        </p:nvSpPr>
        <p:spPr>
          <a:xfrm>
            <a:off x="457200" y="2132856"/>
            <a:ext cx="8229600" cy="4176464"/>
          </a:xfrm>
        </p:spPr>
        <p:txBody>
          <a:bodyPr>
            <a:normAutofit fontScale="85000" lnSpcReduction="20000"/>
          </a:bodyPr>
          <a:lstStyle/>
          <a:p>
            <a:pPr>
              <a:spcBef>
                <a:spcPts val="1200"/>
              </a:spcBef>
              <a:buNone/>
            </a:pPr>
            <a:r>
              <a:rPr lang="en-AU" dirty="0" smtClean="0"/>
              <a:t>Engaging dialogically with standards and standardisation – seeing value where there may be value, raising questions where there is cause for concern. (Even professional standards documents validate that.)</a:t>
            </a:r>
          </a:p>
          <a:p>
            <a:pPr>
              <a:spcBef>
                <a:spcPts val="1200"/>
              </a:spcBef>
              <a:buNone/>
            </a:pPr>
            <a:r>
              <a:rPr lang="en-AU" dirty="0" smtClean="0"/>
              <a:t>Working outside standards discourses is not an option. What is teaching or educational work that does not engage with the ethics and the politics of that work? </a:t>
            </a:r>
          </a:p>
          <a:p>
            <a:pPr>
              <a:spcBef>
                <a:spcPts val="1200"/>
              </a:spcBef>
              <a:buNone/>
            </a:pPr>
            <a:r>
              <a:rPr lang="en-AU" dirty="0" smtClean="0"/>
              <a:t>Engaging critically, creatively and ethically with students’ learning and with teachers’ teaching &amp; learning is one way to advocate for the value and the potential of education in particular, national and global settings … </a:t>
            </a:r>
          </a:p>
          <a:p>
            <a:pPr>
              <a:buNone/>
            </a:pPr>
            <a:endParaRPr lang="en-AU" dirty="0"/>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examples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338280899"/>
      </p:ext>
    </p:extLst>
  </p:cSld>
  <p:clrMapOvr>
    <a:masterClrMapping/>
  </p:clrMapOvr>
  <p:transition xmlns:p14="http://schemas.microsoft.com/office/powerpoint/2010/mai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a:extLst>
              <a:ext uri="{BEBA8EAE-BF5A-486C-A8C5-ECC9F3942E4B}">
                <a14:imgProps xmlns:a14="http://schemas.microsoft.com/office/drawing/2010/main">
                  <a14:imgLayer r:embed="rId4">
                    <a14:imgEffect>
                      <a14:sharpenSoften amount="-51000"/>
                    </a14:imgEffect>
                    <a14:imgEffect>
                      <a14:brightnessContrast bright="2000"/>
                    </a14:imgEffect>
                  </a14:imgLayer>
                </a14:imgProps>
              </a:ext>
              <a:ext uri="{28A0092B-C50C-407E-A947-70E740481C1C}">
                <a14:useLocalDpi xmlns:a14="http://schemas.microsoft.com/office/drawing/2010/main" val="0"/>
              </a:ext>
            </a:extLst>
          </a:blip>
          <a:srcRect l="14758" t="35416" r="73646" b="46239"/>
          <a:stretch/>
        </p:blipFill>
        <p:spPr bwMode="auto">
          <a:xfrm>
            <a:off x="1522873" y="1203559"/>
            <a:ext cx="6336704" cy="5636096"/>
          </a:xfrm>
          <a:prstGeom prst="rect">
            <a:avLst/>
          </a:prstGeom>
          <a:noFill/>
          <a:ln>
            <a:noFill/>
          </a:ln>
          <a:effectLst>
            <a:outerShdw dist="35921" dir="2700000" algn="ctr" rotWithShape="0">
              <a:schemeClr val="bg2"/>
            </a:outerShdw>
            <a:softEdge rad="635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AU" sz="3600" b="1" dirty="0" smtClean="0"/>
              <a:t>‘Teaching Teachers for the Future’ project</a:t>
            </a:r>
            <a:br>
              <a:rPr lang="en-AU" sz="3600" b="1" dirty="0" smtClean="0"/>
            </a:br>
            <a:r>
              <a:rPr lang="en-AU" sz="3600" b="1" dirty="0" smtClean="0"/>
              <a:t>(ALTC, ACDE, DEEWR, 2011)</a:t>
            </a:r>
            <a:endParaRPr lang="en-AU" sz="3600" b="1" dirty="0"/>
          </a:p>
        </p:txBody>
      </p:sp>
      <p:sp>
        <p:nvSpPr>
          <p:cNvPr id="3" name="Content Placeholder 2"/>
          <p:cNvSpPr>
            <a:spLocks noGrp="1"/>
          </p:cNvSpPr>
          <p:nvPr>
            <p:ph idx="1"/>
          </p:nvPr>
        </p:nvSpPr>
        <p:spPr>
          <a:xfrm>
            <a:off x="251520" y="1700808"/>
            <a:ext cx="8229600" cy="4525963"/>
          </a:xfrm>
          <a:solidFill>
            <a:srgbClr val="FFFFFF">
              <a:alpha val="39000"/>
            </a:srgbClr>
          </a:solidFill>
        </p:spPr>
        <p:txBody>
          <a:bodyPr>
            <a:normAutofit lnSpcReduction="10000"/>
          </a:bodyPr>
          <a:lstStyle/>
          <a:p>
            <a:r>
              <a:rPr lang="en-AU" sz="2400" b="1" dirty="0" smtClean="0"/>
              <a:t>Aim</a:t>
            </a:r>
            <a:r>
              <a:rPr lang="en-AU" sz="2400" dirty="0" smtClean="0"/>
              <a:t>: to </a:t>
            </a:r>
            <a:r>
              <a:rPr lang="en-AU" sz="2400" dirty="0"/>
              <a:t>produce “systematic change in the Information and Communication Technology in Education (ICTE) proficiency of graduate teachers across </a:t>
            </a:r>
            <a:r>
              <a:rPr lang="en-AU" sz="2400" dirty="0" smtClean="0"/>
              <a:t>Australia”</a:t>
            </a:r>
            <a:br>
              <a:rPr lang="en-AU" sz="2400" dirty="0" smtClean="0"/>
            </a:br>
            <a:r>
              <a:rPr lang="en-AU" sz="2400" dirty="0" smtClean="0"/>
              <a:t>by </a:t>
            </a:r>
            <a:br>
              <a:rPr lang="en-AU" sz="2400" dirty="0" smtClean="0"/>
            </a:br>
            <a:r>
              <a:rPr lang="en-AU" sz="2400" dirty="0" smtClean="0"/>
              <a:t>“building </a:t>
            </a:r>
            <a:r>
              <a:rPr lang="en-AU" sz="2400" dirty="0"/>
              <a:t>the ICTE capacity of teacher educators and by developing materials to provide rich professional learning and digital exemplar packages</a:t>
            </a:r>
            <a:r>
              <a:rPr lang="en-AU" sz="2400" dirty="0" smtClean="0"/>
              <a:t>”</a:t>
            </a:r>
          </a:p>
          <a:p>
            <a:endParaRPr lang="en-AU" sz="2400" dirty="0"/>
          </a:p>
          <a:p>
            <a:r>
              <a:rPr lang="en-AU" sz="2400" b="1" dirty="0" smtClean="0"/>
              <a:t>Intended outcome</a:t>
            </a:r>
            <a:r>
              <a:rPr lang="en-AU" sz="2400" dirty="0" smtClean="0"/>
              <a:t>: “pre-service </a:t>
            </a:r>
            <a:r>
              <a:rPr lang="en-AU" sz="2400" dirty="0"/>
              <a:t>teachers to achieve and demonstrate … competence in the effective and innovative use of ICT” which would </a:t>
            </a:r>
            <a:r>
              <a:rPr lang="en-AU" sz="2400" dirty="0" smtClean="0"/>
              <a:t>(of course) “improve </a:t>
            </a:r>
            <a:r>
              <a:rPr lang="en-AU" sz="2400" dirty="0"/>
              <a:t>student learning”</a:t>
            </a:r>
          </a:p>
        </p:txBody>
      </p:sp>
    </p:spTree>
    <p:extLst>
      <p:ext uri="{BB962C8B-B14F-4D97-AF65-F5344CB8AC3E}">
        <p14:creationId xmlns:p14="http://schemas.microsoft.com/office/powerpoint/2010/main" val="1478786755"/>
      </p:ext>
    </p:extLst>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AU" b="1" dirty="0" smtClean="0">
                <a:solidFill>
                  <a:srgbClr val="000099"/>
                </a:solidFill>
              </a:rPr>
              <a:t>Teaching </a:t>
            </a:r>
            <a:r>
              <a:rPr lang="en-AU" b="1" dirty="0">
                <a:solidFill>
                  <a:srgbClr val="000099"/>
                </a:solidFill>
              </a:rPr>
              <a:t>(English) teachers for the future: Speaking back to TPACK</a:t>
            </a:r>
          </a:p>
          <a:p>
            <a:r>
              <a:rPr lang="en-AU" sz="2400" dirty="0"/>
              <a:t>Parr, G., </a:t>
            </a:r>
            <a:r>
              <a:rPr lang="en-AU" sz="2400" dirty="0" err="1"/>
              <a:t>Bellis</a:t>
            </a:r>
            <a:r>
              <a:rPr lang="en-AU" sz="2400" dirty="0"/>
              <a:t>, N., &amp; Bulfin, S.,  (2013). Teaching English teachers for the future: Speaking back to TPACK. </a:t>
            </a:r>
            <a:r>
              <a:rPr lang="en-AU" sz="2400" i="1" dirty="0"/>
              <a:t>English in Australia, 48</a:t>
            </a:r>
            <a:r>
              <a:rPr lang="en-AU" sz="2400" dirty="0"/>
              <a:t>(1), 9-22.</a:t>
            </a:r>
          </a:p>
          <a:p>
            <a:endParaRPr lang="en-US" sz="24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663" t="17084" r="35343" b="41458"/>
          <a:stretch/>
        </p:blipFill>
        <p:spPr bwMode="auto">
          <a:xfrm>
            <a:off x="3347864" y="4559625"/>
            <a:ext cx="2760360" cy="229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1696384"/>
      </p:ext>
    </p:extLst>
  </p:cSld>
  <p:clrMapOvr>
    <a:masterClrMapping/>
  </p:clrMapOvr>
  <p:transition xmlns:p14="http://schemas.microsoft.com/office/powerpoint/2010/mai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AU" b="1" dirty="0">
                <a:solidFill>
                  <a:srgbClr val="000099"/>
                </a:solidFill>
              </a:rPr>
              <a:t>English teacher professional learning: Learning to be creative and learning to become, creatively</a:t>
            </a:r>
          </a:p>
          <a:p>
            <a:r>
              <a:rPr lang="en-AU" sz="2400" dirty="0" smtClean="0"/>
              <a:t>Parr and Bulfin (2014 in press) English </a:t>
            </a:r>
            <a:r>
              <a:rPr lang="en-AU" sz="2400" dirty="0"/>
              <a:t>teacher professional </a:t>
            </a:r>
            <a:r>
              <a:rPr lang="en-AU" sz="2400" dirty="0" smtClean="0"/>
              <a:t>learning: Learning </a:t>
            </a:r>
            <a:r>
              <a:rPr lang="en-AU" sz="2400" dirty="0"/>
              <a:t>to be creative and learning to become, </a:t>
            </a:r>
            <a:r>
              <a:rPr lang="en-AU" sz="2400" dirty="0" smtClean="0"/>
              <a:t>creatively. </a:t>
            </a:r>
            <a:r>
              <a:rPr lang="en-GB" sz="2400" dirty="0" smtClean="0"/>
              <a:t>In </a:t>
            </a:r>
            <a:r>
              <a:rPr lang="en-GB" sz="2400" dirty="0"/>
              <a:t>B. </a:t>
            </a:r>
            <a:r>
              <a:rPr lang="en-GB" sz="2400" dirty="0" err="1"/>
              <a:t>Doecke</a:t>
            </a:r>
            <a:r>
              <a:rPr lang="en-GB" sz="2400" dirty="0"/>
              <a:t>, G. Parr &amp; W. Sawyer (Eds.), </a:t>
            </a:r>
            <a:r>
              <a:rPr lang="en-GB" sz="2400" i="1" dirty="0"/>
              <a:t>Language and creativity in contemporary English classrooms. </a:t>
            </a:r>
            <a:r>
              <a:rPr lang="en-GB" sz="2400" dirty="0"/>
              <a:t>Putney, NSW: Phoenix Education.</a:t>
            </a:r>
            <a:endParaRPr lang="en-AU" sz="2400" dirty="0"/>
          </a:p>
          <a:p>
            <a:endParaRPr lang="en-AU" sz="2400" dirty="0"/>
          </a:p>
        </p:txBody>
      </p:sp>
    </p:spTree>
    <p:extLst>
      <p:ext uri="{BB962C8B-B14F-4D97-AF65-F5344CB8AC3E}">
        <p14:creationId xmlns:p14="http://schemas.microsoft.com/office/powerpoint/2010/main" val="4037408158"/>
      </p:ext>
    </p:extLst>
  </p:cSld>
  <p:clrMapOvr>
    <a:masterClrMapping/>
  </p:clrMapOvr>
  <p:transition xmlns:p14="http://schemas.microsoft.com/office/powerpoint/2010/mai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smtClean="0">
                <a:solidFill>
                  <a:srgbClr val="002060"/>
                </a:solidFill>
              </a:rPr>
              <a:t>Professional standards generated by and for teachers (STELLA, 2001-2) </a:t>
            </a:r>
            <a:endParaRPr lang="en-AU" dirty="0"/>
          </a:p>
        </p:txBody>
      </p:sp>
      <p:pic>
        <p:nvPicPr>
          <p:cNvPr id="4098" name="Picture 2">
            <a:hlinkClick r:id="rId2"/>
          </p:cNvPr>
          <p:cNvPicPr>
            <a:picLocks noChangeAspect="1" noChangeArrowheads="1"/>
          </p:cNvPicPr>
          <p:nvPr/>
        </p:nvPicPr>
        <p:blipFill>
          <a:blip r:embed="rId3" cstate="print"/>
          <a:srcRect l="24806" t="19845" r="27355" b="23456"/>
          <a:stretch>
            <a:fillRect/>
          </a:stretch>
        </p:blipFill>
        <p:spPr bwMode="auto">
          <a:xfrm>
            <a:off x="1403648" y="1772816"/>
            <a:ext cx="6552728" cy="4853873"/>
          </a:xfrm>
          <a:prstGeom prst="rect">
            <a:avLst/>
          </a:prstGeom>
          <a:noFill/>
          <a:ln w="9525">
            <a:noFill/>
            <a:miter lim="800000"/>
            <a:headEnd/>
            <a:tailEnd/>
          </a:ln>
        </p:spPr>
      </p:pic>
      <p:pic>
        <p:nvPicPr>
          <p:cNvPr id="16385" name="Picture 1"/>
          <p:cNvPicPr>
            <a:picLocks noChangeAspect="1" noChangeArrowheads="1"/>
          </p:cNvPicPr>
          <p:nvPr/>
        </p:nvPicPr>
        <p:blipFill>
          <a:blip r:embed="rId4" cstate="print"/>
          <a:srcRect/>
          <a:stretch>
            <a:fillRect/>
          </a:stretch>
        </p:blipFill>
        <p:spPr bwMode="auto">
          <a:xfrm>
            <a:off x="4211960" y="2850604"/>
            <a:ext cx="3678932" cy="3314700"/>
          </a:xfrm>
          <a:prstGeom prst="rect">
            <a:avLst/>
          </a:prstGeom>
          <a:noFill/>
          <a:ln w="9525">
            <a:noFill/>
            <a:miter lim="800000"/>
            <a:headEnd/>
            <a:tailEnd/>
          </a:ln>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385"/>
                                        </p:tgtEl>
                                        <p:attrNameLst>
                                          <p:attrName>style.visibility</p:attrName>
                                        </p:attrNameLst>
                                      </p:cBhvr>
                                      <p:to>
                                        <p:strVal val="visible"/>
                                      </p:to>
                                    </p:set>
                                    <p:animEffect transition="in" filter="dissolve">
                                      <p:cBhvr>
                                        <p:cTn id="7" dur="2000"/>
                                        <p:tgtEl>
                                          <p:spTgt spid="16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hlinkClick r:id="rId2"/>
          </p:cNvPr>
          <p:cNvPicPr>
            <a:picLocks noChangeAspect="1" noChangeArrowheads="1"/>
          </p:cNvPicPr>
          <p:nvPr/>
        </p:nvPicPr>
        <p:blipFill>
          <a:blip r:embed="rId3" cstate="print"/>
          <a:srcRect l="24806" t="19845" r="27355" b="23456"/>
          <a:stretch>
            <a:fillRect/>
          </a:stretch>
        </p:blipFill>
        <p:spPr bwMode="auto">
          <a:xfrm>
            <a:off x="5220072" y="3877050"/>
            <a:ext cx="3323169" cy="2461607"/>
          </a:xfrm>
          <a:prstGeom prst="rect">
            <a:avLst/>
          </a:prstGeom>
          <a:noFill/>
          <a:ln w="9525">
            <a:noFill/>
            <a:miter lim="800000"/>
            <a:headEnd/>
            <a:tailEnd/>
          </a:ln>
        </p:spPr>
      </p:pic>
      <p:pic>
        <p:nvPicPr>
          <p:cNvPr id="4098" name="Picture 2"/>
          <p:cNvPicPr>
            <a:picLocks noChangeAspect="1" noChangeArrowheads="1"/>
          </p:cNvPicPr>
          <p:nvPr/>
        </p:nvPicPr>
        <p:blipFill>
          <a:blip r:embed="rId4" cstate="print"/>
          <a:srcRect/>
          <a:stretch>
            <a:fillRect/>
          </a:stretch>
        </p:blipFill>
        <p:spPr bwMode="auto">
          <a:xfrm>
            <a:off x="251520" y="3861048"/>
            <a:ext cx="3677213" cy="2393007"/>
          </a:xfrm>
          <a:prstGeom prst="rect">
            <a:avLst/>
          </a:prstGeom>
          <a:noFill/>
          <a:ln w="19050" cmpd="sng">
            <a:solidFill>
              <a:schemeClr val="tx1"/>
            </a:solidFill>
            <a:miter lim="800000"/>
            <a:headEnd/>
            <a:tailEnd/>
          </a:ln>
        </p:spPr>
      </p:pic>
      <p:pic>
        <p:nvPicPr>
          <p:cNvPr id="4100" name="Picture 4" descr="http://www.asta.edu.au/freestyler/files/generated/profstandards_4760acad20edf_4a2726e59bb69_w249.jpg"/>
          <p:cNvPicPr>
            <a:picLocks noChangeAspect="1" noChangeArrowheads="1"/>
          </p:cNvPicPr>
          <p:nvPr/>
        </p:nvPicPr>
        <p:blipFill>
          <a:blip r:embed="rId5" cstate="print"/>
          <a:srcRect/>
          <a:stretch>
            <a:fillRect/>
          </a:stretch>
        </p:blipFill>
        <p:spPr bwMode="auto">
          <a:xfrm>
            <a:off x="6156176" y="476672"/>
            <a:ext cx="2066100" cy="2920753"/>
          </a:xfrm>
          <a:prstGeom prst="rect">
            <a:avLst/>
          </a:prstGeom>
          <a:noFill/>
        </p:spPr>
      </p:pic>
      <p:pic>
        <p:nvPicPr>
          <p:cNvPr id="7" name="Picture 6" descr="AMLTA standards_1.jpg"/>
          <p:cNvPicPr>
            <a:picLocks noChangeAspect="1"/>
          </p:cNvPicPr>
          <p:nvPr/>
        </p:nvPicPr>
        <p:blipFill>
          <a:blip r:embed="rId6" cstate="print"/>
          <a:stretch>
            <a:fillRect/>
          </a:stretch>
        </p:blipFill>
        <p:spPr>
          <a:xfrm>
            <a:off x="1763688" y="243766"/>
            <a:ext cx="2520280" cy="3439132"/>
          </a:xfrm>
          <a:prstGeom prst="rect">
            <a:avLst/>
          </a:prstGeom>
        </p:spPr>
      </p:pic>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983" t="7430" r="30460" b="12366"/>
          <a:stretch/>
        </p:blipFill>
        <p:spPr bwMode="auto">
          <a:xfrm>
            <a:off x="899592" y="404664"/>
            <a:ext cx="6336704" cy="6416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660232" y="6381328"/>
            <a:ext cx="2232248" cy="369332"/>
          </a:xfrm>
          <a:prstGeom prst="rect">
            <a:avLst/>
          </a:prstGeom>
          <a:noFill/>
        </p:spPr>
        <p:txBody>
          <a:bodyPr wrap="square" rtlCol="0">
            <a:spAutoFit/>
          </a:bodyPr>
          <a:lstStyle/>
          <a:p>
            <a:r>
              <a:rPr lang="en-AU" dirty="0" smtClean="0">
                <a:hlinkClick r:id="rId2"/>
              </a:rPr>
              <a:t>www.stella2.org</a:t>
            </a:r>
            <a:r>
              <a:rPr lang="en-AU" dirty="0" smtClean="0"/>
              <a:t> </a:t>
            </a:r>
            <a:endParaRPr lang="en-AU" dirty="0"/>
          </a:p>
        </p:txBody>
      </p:sp>
    </p:spTree>
    <p:extLst>
      <p:ext uri="{BB962C8B-B14F-4D97-AF65-F5344CB8AC3E}">
        <p14:creationId xmlns:p14="http://schemas.microsoft.com/office/powerpoint/2010/main" val="74958592"/>
      </p:ext>
    </p:extLst>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6120680"/>
          </a:xfrm>
        </p:spPr>
        <p:txBody>
          <a:bodyPr>
            <a:normAutofit fontScale="62500" lnSpcReduction="20000"/>
          </a:bodyPr>
          <a:lstStyle/>
          <a:p>
            <a:pPr marL="0" indent="0">
              <a:buNone/>
            </a:pPr>
            <a:r>
              <a:rPr lang="en-AU" i="1" dirty="0" smtClean="0"/>
              <a:t>From </a:t>
            </a:r>
            <a:r>
              <a:rPr lang="en-AU" i="1" dirty="0" err="1" smtClean="0"/>
              <a:t>Chanie</a:t>
            </a:r>
            <a:r>
              <a:rPr lang="en-AU" i="1" dirty="0" smtClean="0"/>
              <a:t> (stella2.0 participant)</a:t>
            </a:r>
          </a:p>
          <a:p>
            <a:r>
              <a:rPr lang="en-AU" dirty="0" smtClean="0"/>
              <a:t>When </a:t>
            </a:r>
            <a:r>
              <a:rPr lang="en-AU" dirty="0"/>
              <a:t>I got a ‘proper’ teaching job with my own students, the first thing I wanted to do was test these theories out in the classroom. I was extremely fortunate to find myself in a faculty with a fellow former student of Scott and Graham, who has equal (if not greater) enthusiasm for trying novel and exciting stuff as well as asking that very important but rarely asked question…’what is the point of this task?’ We designed a creative response to </a:t>
            </a:r>
            <a:r>
              <a:rPr lang="en-AU" i="1" dirty="0"/>
              <a:t>The Curious Incident of the Dog in the Night-time</a:t>
            </a:r>
            <a:r>
              <a:rPr lang="en-AU" dirty="0"/>
              <a:t> by Mark Haddon – which included, amongst other options, the creation of an </a:t>
            </a:r>
            <a:r>
              <a:rPr lang="en-AU" dirty="0" err="1"/>
              <a:t>Instagram</a:t>
            </a:r>
            <a:r>
              <a:rPr lang="en-AU" dirty="0"/>
              <a:t> feed (10 images with comments) posted by the main protagonist and narrator.</a:t>
            </a:r>
          </a:p>
          <a:p>
            <a:r>
              <a:rPr lang="en-AU" dirty="0"/>
              <a:t>Almost half of my class chose this option. Other than giving a pre-task work sheet to remind the students of the language conventions of </a:t>
            </a:r>
            <a:r>
              <a:rPr lang="en-AU" dirty="0" err="1"/>
              <a:t>Instagram</a:t>
            </a:r>
            <a:r>
              <a:rPr lang="en-AU" dirty="0"/>
              <a:t> and the expectation they go beyond the superficial level of merely storytelling, I left it open to their interpretation. They were buzzing like bees and the classroom was a crazy hub of activity. … To be honest, I had my doubts whether this task would lead to anything meaningful, both in process and outcome. The girls were passing phones around, feet on desks, some lying about on the floor. Fun was certainly happening in this </a:t>
            </a:r>
            <a:r>
              <a:rPr lang="en-AU" dirty="0" err="1"/>
              <a:t>mish</a:t>
            </a:r>
            <a:r>
              <a:rPr lang="en-AU" dirty="0"/>
              <a:t> mash of a space - something between a café, teenage bedroom and classroom - but was there any learning (or any work at all for that matter) going on? </a:t>
            </a:r>
          </a:p>
          <a:p>
            <a:endParaRPr lang="en-US" dirty="0"/>
          </a:p>
        </p:txBody>
      </p:sp>
    </p:spTree>
    <p:extLst>
      <p:ext uri="{BB962C8B-B14F-4D97-AF65-F5344CB8AC3E}">
        <p14:creationId xmlns:p14="http://schemas.microsoft.com/office/powerpoint/2010/main" val="475610022"/>
      </p:ext>
    </p:extLst>
  </p:cSld>
  <p:clrMapOvr>
    <a:masterClrMapping/>
  </p:clrMapOvr>
  <p:transition xmlns:p14="http://schemas.microsoft.com/office/powerpoint/2010/mai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AU" dirty="0"/>
              <a:t>Well, as they say, the proof in the pudding is in the eating, and I was overwhelmed by what these girls produced. Even students who had been struggling with English, found a ‘way in’ to engage with [the book’s main character] Christopher and they went even further, creating a new version of his story with the familiarity of social media, resembling what </a:t>
            </a:r>
            <a:r>
              <a:rPr lang="en-AU" dirty="0" err="1"/>
              <a:t>Yandell</a:t>
            </a:r>
            <a:r>
              <a:rPr lang="en-AU" dirty="0"/>
              <a:t> describes as text being “remade, in the readers’ interests” (2012:  54). What really amazed me is the girls had created new fictional users to represent the other main characters in the novel - the mother, father and teacher - and involved them in an interactive dialogue on </a:t>
            </a:r>
            <a:r>
              <a:rPr lang="en-AU" dirty="0" err="1"/>
              <a:t>Instagram</a:t>
            </a:r>
            <a:r>
              <a:rPr lang="en-AU" dirty="0"/>
              <a:t>. At no stage did I make this suggestion … </a:t>
            </a:r>
            <a:endParaRPr lang="en-US" dirty="0"/>
          </a:p>
        </p:txBody>
      </p:sp>
    </p:spTree>
    <p:extLst>
      <p:ext uri="{BB962C8B-B14F-4D97-AF65-F5344CB8AC3E}">
        <p14:creationId xmlns:p14="http://schemas.microsoft.com/office/powerpoint/2010/main" val="180333383"/>
      </p:ext>
    </p:extLst>
  </p:cSld>
  <p:clrMapOvr>
    <a:masterClrMapping/>
  </p:clrMapOvr>
  <p:transition xmlns:p14="http://schemas.microsoft.com/office/powerpoint/2010/mai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7384"/>
            <a:ext cx="7416824" cy="648072"/>
          </a:xfrm>
        </p:spPr>
        <p:txBody>
          <a:bodyPr>
            <a:normAutofit/>
          </a:bodyPr>
          <a:lstStyle/>
          <a:p>
            <a:r>
              <a:rPr lang="en-AU" sz="2400" b="1" dirty="0" smtClean="0"/>
              <a:t>References</a:t>
            </a:r>
            <a:endParaRPr lang="en-AU" sz="2400" b="1" dirty="0"/>
          </a:p>
        </p:txBody>
      </p:sp>
      <p:sp>
        <p:nvSpPr>
          <p:cNvPr id="3" name="Content Placeholder 2"/>
          <p:cNvSpPr>
            <a:spLocks noGrp="1"/>
          </p:cNvSpPr>
          <p:nvPr>
            <p:ph idx="1"/>
          </p:nvPr>
        </p:nvSpPr>
        <p:spPr>
          <a:xfrm>
            <a:off x="467544" y="449288"/>
            <a:ext cx="8229600" cy="6408712"/>
          </a:xfrm>
        </p:spPr>
        <p:txBody>
          <a:bodyPr>
            <a:normAutofit fontScale="85000" lnSpcReduction="20000"/>
          </a:bodyPr>
          <a:lstStyle/>
          <a:p>
            <a:pPr marL="180000" indent="-360363">
              <a:buNone/>
            </a:pPr>
            <a:r>
              <a:rPr lang="en-AU" sz="1600" dirty="0" smtClean="0">
                <a:latin typeface="Times New Roman" pitchFamily="18" charset="0"/>
                <a:cs typeface="Times New Roman" pitchFamily="18" charset="0"/>
              </a:rPr>
              <a:t>AITSL (2011).  </a:t>
            </a:r>
            <a:r>
              <a:rPr lang="en-AU" sz="1600" i="1" dirty="0" smtClean="0">
                <a:latin typeface="Times New Roman" pitchFamily="18" charset="0"/>
                <a:cs typeface="Times New Roman" pitchFamily="18" charset="0"/>
              </a:rPr>
              <a:t>National professional standards for teachers</a:t>
            </a:r>
            <a:r>
              <a:rPr lang="en-AU" sz="1600" dirty="0" smtClean="0">
                <a:latin typeface="Times New Roman" pitchFamily="18" charset="0"/>
                <a:cs typeface="Times New Roman" pitchFamily="18" charset="0"/>
              </a:rPr>
              <a:t>. Canberra: Government of Australia.</a:t>
            </a:r>
          </a:p>
          <a:p>
            <a:pPr marL="180000" indent="-360363">
              <a:buNone/>
            </a:pPr>
            <a:r>
              <a:rPr lang="en-AU" sz="1600" dirty="0" smtClean="0">
                <a:latin typeface="Times New Roman" pitchFamily="18" charset="0"/>
                <a:cs typeface="Times New Roman" pitchFamily="18" charset="0"/>
              </a:rPr>
              <a:t>Beck, U. (1992). </a:t>
            </a:r>
            <a:r>
              <a:rPr lang="en-AU" sz="1600" i="1" dirty="0" smtClean="0">
                <a:latin typeface="Times New Roman" pitchFamily="18" charset="0"/>
                <a:cs typeface="Times New Roman" pitchFamily="18" charset="0"/>
              </a:rPr>
              <a:t>Risk society: Towards a new modernity</a:t>
            </a:r>
            <a:r>
              <a:rPr lang="en-AU" sz="1600" dirty="0" smtClean="0">
                <a:latin typeface="Times New Roman" pitchFamily="18" charset="0"/>
                <a:cs typeface="Times New Roman" pitchFamily="18" charset="0"/>
              </a:rPr>
              <a:t>. New Delhi: Sage.</a:t>
            </a:r>
          </a:p>
          <a:p>
            <a:pPr marL="180000" indent="-360363">
              <a:buNone/>
            </a:pPr>
            <a:r>
              <a:rPr lang="en-AU" sz="1600" dirty="0" smtClean="0">
                <a:latin typeface="Times New Roman" pitchFamily="18" charset="0"/>
                <a:cs typeface="Times New Roman" pitchFamily="18" charset="0"/>
              </a:rPr>
              <a:t>Beck, U., </a:t>
            </a:r>
            <a:r>
              <a:rPr lang="en-AU" sz="1600" dirty="0" err="1" smtClean="0">
                <a:latin typeface="Times New Roman" pitchFamily="18" charset="0"/>
                <a:cs typeface="Times New Roman" pitchFamily="18" charset="0"/>
              </a:rPr>
              <a:t>Giddens</a:t>
            </a:r>
            <a:r>
              <a:rPr lang="en-AU" sz="1600" dirty="0" smtClean="0">
                <a:latin typeface="Times New Roman" pitchFamily="18" charset="0"/>
                <a:cs typeface="Times New Roman" pitchFamily="18" charset="0"/>
              </a:rPr>
              <a:t>, A. &amp; Lash, S. (1994). </a:t>
            </a:r>
            <a:r>
              <a:rPr lang="en-AU" sz="1600" i="1" dirty="0" smtClean="0">
                <a:latin typeface="Times New Roman" pitchFamily="18" charset="0"/>
                <a:cs typeface="Times New Roman" pitchFamily="18" charset="0"/>
              </a:rPr>
              <a:t>Reflexive modernisation: Politics, tradition and aesthetics in the modern social order.</a:t>
            </a:r>
            <a:r>
              <a:rPr lang="en-AU" sz="1600" dirty="0" smtClean="0">
                <a:latin typeface="Times New Roman" pitchFamily="18" charset="0"/>
                <a:cs typeface="Times New Roman" pitchFamily="18" charset="0"/>
              </a:rPr>
              <a:t> Stanford, CA: Stanford University Press.</a:t>
            </a:r>
          </a:p>
          <a:p>
            <a:pPr marL="180000">
              <a:buNone/>
            </a:pPr>
            <a:r>
              <a:rPr lang="en-AU" sz="1600" dirty="0" err="1" smtClean="0">
                <a:latin typeface="Times New Roman" pitchFamily="18" charset="0"/>
                <a:cs typeface="Times New Roman" pitchFamily="18" charset="0"/>
              </a:rPr>
              <a:t>Bellis</a:t>
            </a:r>
            <a:r>
              <a:rPr lang="en-AU" sz="1600" dirty="0" smtClean="0">
                <a:latin typeface="Times New Roman" pitchFamily="18" charset="0"/>
                <a:cs typeface="Times New Roman" pitchFamily="18" charset="0"/>
              </a:rPr>
              <a:t>, N. (2011, in press). ‘The visitor, the learner, the guest’: An Australian teaching in England. In B. </a:t>
            </a:r>
            <a:r>
              <a:rPr lang="en-AU" sz="1600" dirty="0" err="1" smtClean="0">
                <a:latin typeface="Times New Roman" pitchFamily="18" charset="0"/>
                <a:cs typeface="Times New Roman" pitchFamily="18" charset="0"/>
              </a:rPr>
              <a:t>Doecke</a:t>
            </a:r>
            <a:r>
              <a:rPr lang="en-AU" sz="1600" dirty="0" smtClean="0">
                <a:latin typeface="Times New Roman" pitchFamily="18" charset="0"/>
                <a:cs typeface="Times New Roman" pitchFamily="18" charset="0"/>
              </a:rPr>
              <a:t>, G. Parr &amp; W. Sawyer (Eds.), </a:t>
            </a:r>
            <a:r>
              <a:rPr lang="en-AU" sz="1600" i="1" dirty="0" smtClean="0">
                <a:latin typeface="Times New Roman" pitchFamily="18" charset="0"/>
                <a:cs typeface="Times New Roman" pitchFamily="18" charset="0"/>
              </a:rPr>
              <a:t>Creating an Australian curriculum for English: National agendas, local contexts </a:t>
            </a:r>
            <a:r>
              <a:rPr lang="en-AU" sz="1600" dirty="0" smtClean="0">
                <a:latin typeface="Times New Roman" pitchFamily="18" charset="0"/>
                <a:cs typeface="Times New Roman" pitchFamily="18" charset="0"/>
              </a:rPr>
              <a:t>(pp. 67-81). Putney, NSW: Phoenix Education.  </a:t>
            </a:r>
          </a:p>
          <a:p>
            <a:pPr marL="180000">
              <a:buNone/>
            </a:pPr>
            <a:r>
              <a:rPr lang="en-AU" sz="1600" dirty="0" smtClean="0">
                <a:latin typeface="Times New Roman" pitchFamily="18" charset="0"/>
                <a:cs typeface="Times New Roman" pitchFamily="18" charset="0"/>
              </a:rPr>
              <a:t>Berlin, D. (2011). Rational responses to high stakes testing: The case of curriculum narrowing and the harm that follows. </a:t>
            </a:r>
            <a:r>
              <a:rPr lang="en-AU" sz="1600" i="1" dirty="0" smtClean="0">
                <a:latin typeface="Times New Roman" pitchFamily="18" charset="0"/>
                <a:cs typeface="Times New Roman" pitchFamily="18" charset="0"/>
              </a:rPr>
              <a:t>Cambridge Journal of Education, 41</a:t>
            </a:r>
            <a:r>
              <a:rPr lang="en-AU" sz="1600" dirty="0" smtClean="0">
                <a:latin typeface="Times New Roman" pitchFamily="18" charset="0"/>
                <a:cs typeface="Times New Roman" pitchFamily="18" charset="0"/>
              </a:rPr>
              <a:t>(3), 287-302. </a:t>
            </a:r>
          </a:p>
          <a:p>
            <a:pPr marL="180000" indent="-360363">
              <a:buNone/>
            </a:pPr>
            <a:r>
              <a:rPr lang="en-AU" sz="1600" dirty="0" smtClean="0">
                <a:latin typeface="Times New Roman" pitchFamily="18" charset="0"/>
                <a:cs typeface="Times New Roman" pitchFamily="18" charset="0"/>
              </a:rPr>
              <a:t>Bologna Policy Forum (2009). Statement by the Bologna Policy Forum. Louvain-la-</a:t>
            </a:r>
            <a:r>
              <a:rPr lang="en-AU" sz="1600" dirty="0" err="1" smtClean="0">
                <a:latin typeface="Times New Roman" pitchFamily="18" charset="0"/>
                <a:cs typeface="Times New Roman" pitchFamily="18" charset="0"/>
              </a:rPr>
              <a:t>Neuve</a:t>
            </a:r>
            <a:r>
              <a:rPr lang="en-AU" sz="1600" dirty="0" smtClean="0">
                <a:latin typeface="Times New Roman" pitchFamily="18" charset="0"/>
                <a:cs typeface="Times New Roman" pitchFamily="18" charset="0"/>
              </a:rPr>
              <a:t>, April, 2009.</a:t>
            </a:r>
          </a:p>
          <a:p>
            <a:pPr marL="180000" indent="-360363">
              <a:buNone/>
            </a:pPr>
            <a:r>
              <a:rPr lang="en-AU" sz="1600" dirty="0" smtClean="0">
                <a:latin typeface="Times New Roman" pitchFamily="18" charset="0"/>
                <a:cs typeface="Times New Roman" pitchFamily="18" charset="0"/>
              </a:rPr>
              <a:t>Cochran-Smith, M. &amp; </a:t>
            </a:r>
            <a:r>
              <a:rPr lang="en-AU" sz="1600" dirty="0" err="1" smtClean="0">
                <a:latin typeface="Times New Roman" pitchFamily="18" charset="0"/>
                <a:cs typeface="Times New Roman" pitchFamily="18" charset="0"/>
              </a:rPr>
              <a:t>Lylte</a:t>
            </a:r>
            <a:r>
              <a:rPr lang="en-AU" sz="1600" dirty="0" smtClean="0">
                <a:latin typeface="Times New Roman" pitchFamily="18" charset="0"/>
                <a:cs typeface="Times New Roman" pitchFamily="18" charset="0"/>
              </a:rPr>
              <a:t>, S. (2009).  </a:t>
            </a:r>
            <a:r>
              <a:rPr lang="en-AU" sz="1600" i="1" dirty="0" smtClean="0">
                <a:latin typeface="Times New Roman" pitchFamily="18" charset="0"/>
                <a:cs typeface="Times New Roman" pitchFamily="18" charset="0"/>
              </a:rPr>
              <a:t>Inquiry as stance: Practitioner Research for the Next Generation. </a:t>
            </a:r>
            <a:r>
              <a:rPr lang="en-AU" sz="1600" dirty="0" smtClean="0">
                <a:latin typeface="Times New Roman" pitchFamily="18" charset="0"/>
                <a:cs typeface="Times New Roman" pitchFamily="18" charset="0"/>
              </a:rPr>
              <a:t>New York: Teachers College Press.</a:t>
            </a:r>
          </a:p>
          <a:p>
            <a:pPr marL="180000">
              <a:buNone/>
            </a:pPr>
            <a:r>
              <a:rPr lang="en-AU" sz="1600" dirty="0" smtClean="0">
                <a:latin typeface="Times New Roman" pitchFamily="18" charset="0"/>
                <a:cs typeface="Times New Roman" pitchFamily="18" charset="0"/>
              </a:rPr>
              <a:t>Darling-Hammond, L. (2004). Standards, accountability, and school reform. </a:t>
            </a:r>
            <a:r>
              <a:rPr lang="en-AU" sz="1600" i="1" dirty="0" smtClean="0">
                <a:latin typeface="Times New Roman" pitchFamily="18" charset="0"/>
                <a:cs typeface="Times New Roman" pitchFamily="18" charset="0"/>
              </a:rPr>
              <a:t>Teachers’ College Record</a:t>
            </a:r>
            <a:r>
              <a:rPr lang="en-AU" sz="1600" dirty="0" smtClean="0">
                <a:latin typeface="Times New Roman" pitchFamily="18" charset="0"/>
                <a:cs typeface="Times New Roman" pitchFamily="18" charset="0"/>
              </a:rPr>
              <a:t>, 106(6), 1047–85.</a:t>
            </a:r>
          </a:p>
          <a:p>
            <a:pPr marL="180000">
              <a:buNone/>
            </a:pPr>
            <a:r>
              <a:rPr lang="en-AU" sz="1600" dirty="0" smtClean="0">
                <a:latin typeface="Times New Roman" pitchFamily="18" charset="0"/>
                <a:cs typeface="Times New Roman" pitchFamily="18" charset="0"/>
              </a:rPr>
              <a:t>Hattie, J. (2009). </a:t>
            </a:r>
            <a:r>
              <a:rPr lang="en-AU" sz="1600" i="1" dirty="0" smtClean="0">
                <a:latin typeface="Times New Roman" pitchFamily="18" charset="0"/>
                <a:cs typeface="Times New Roman" pitchFamily="18" charset="0"/>
              </a:rPr>
              <a:t>Visible learning: A synthesis of over 800 meta-analyses relating to achievement.  </a:t>
            </a:r>
            <a:r>
              <a:rPr lang="en-AU" sz="1600" dirty="0" smtClean="0">
                <a:latin typeface="Times New Roman" pitchFamily="18" charset="0"/>
                <a:cs typeface="Times New Roman" pitchFamily="18" charset="0"/>
              </a:rPr>
              <a:t>London &amp; New York:  </a:t>
            </a:r>
            <a:r>
              <a:rPr lang="en-AU" sz="1600" dirty="0" err="1" smtClean="0">
                <a:latin typeface="Times New Roman" pitchFamily="18" charset="0"/>
                <a:cs typeface="Times New Roman" pitchFamily="18" charset="0"/>
              </a:rPr>
              <a:t>Routledge</a:t>
            </a:r>
            <a:endParaRPr lang="en-AU" sz="1600" dirty="0" smtClean="0">
              <a:latin typeface="Times New Roman" pitchFamily="18" charset="0"/>
              <a:cs typeface="Times New Roman" pitchFamily="18" charset="0"/>
            </a:endParaRPr>
          </a:p>
          <a:p>
            <a:pPr marL="180000" indent="-360363">
              <a:buNone/>
            </a:pPr>
            <a:r>
              <a:rPr lang="en-AU" sz="1600" dirty="0" err="1" smtClean="0">
                <a:latin typeface="Times New Roman" pitchFamily="18" charset="0"/>
                <a:cs typeface="Times New Roman" pitchFamily="18" charset="0"/>
              </a:rPr>
              <a:t>Kostogriz</a:t>
            </a:r>
            <a:r>
              <a:rPr lang="en-AU" sz="1600" dirty="0" smtClean="0">
                <a:latin typeface="Times New Roman" pitchFamily="18" charset="0"/>
                <a:cs typeface="Times New Roman" pitchFamily="18" charset="0"/>
              </a:rPr>
              <a:t>, A. (2011, in press). The future of diversity and difference: can the national curriculum for English be hospitable. In B. </a:t>
            </a:r>
            <a:r>
              <a:rPr lang="en-AU" sz="1600" dirty="0" err="1" smtClean="0">
                <a:latin typeface="Times New Roman" pitchFamily="18" charset="0"/>
                <a:cs typeface="Times New Roman" pitchFamily="18" charset="0"/>
              </a:rPr>
              <a:t>Doecke</a:t>
            </a:r>
            <a:r>
              <a:rPr lang="en-AU" sz="1600" dirty="0" smtClean="0">
                <a:latin typeface="Times New Roman" pitchFamily="18" charset="0"/>
                <a:cs typeface="Times New Roman" pitchFamily="18" charset="0"/>
              </a:rPr>
              <a:t>, G. Parr &amp; W. Sawyer (Eds.), </a:t>
            </a:r>
            <a:r>
              <a:rPr lang="en-AU" sz="1600" i="1" dirty="0" smtClean="0">
                <a:latin typeface="Times New Roman" pitchFamily="18" charset="0"/>
                <a:cs typeface="Times New Roman" pitchFamily="18" charset="0"/>
              </a:rPr>
              <a:t>Creating an Australian curriculum for English: national agendas, local contexts </a:t>
            </a:r>
            <a:r>
              <a:rPr lang="en-AU" sz="1600" dirty="0" smtClean="0">
                <a:latin typeface="Times New Roman" pitchFamily="18" charset="0"/>
                <a:cs typeface="Times New Roman" pitchFamily="18" charset="0"/>
              </a:rPr>
              <a:t>(pp. 201 – 214). Putney, NSW: Phoenix Education. </a:t>
            </a:r>
          </a:p>
          <a:p>
            <a:pPr marL="180000" indent="-360363">
              <a:buNone/>
            </a:pPr>
            <a:r>
              <a:rPr lang="en-AU" sz="1600" dirty="0" smtClean="0">
                <a:latin typeface="Times New Roman" pitchFamily="18" charset="0"/>
                <a:cs typeface="Times New Roman" pitchFamily="18" charset="0"/>
              </a:rPr>
              <a:t>National Commission on Excellence in Education (NCEE) (1983). A nation at risk: The imperative for educational reform (Report No. 065-000-00177-2.), Washington, DC: Government Printing.</a:t>
            </a:r>
          </a:p>
          <a:p>
            <a:pPr marL="180000" indent="-360363">
              <a:buNone/>
            </a:pPr>
            <a:r>
              <a:rPr lang="en-AU" sz="1600" dirty="0" smtClean="0">
                <a:latin typeface="Times New Roman" pitchFamily="18" charset="0"/>
                <a:cs typeface="Times New Roman" pitchFamily="18" charset="0"/>
              </a:rPr>
              <a:t>OECD (2006). Higher education: Quality, equity and efficiency. Summary by the Chair of the Meeting of OECD Higher Education Ministers. Athens, June, 2006. </a:t>
            </a:r>
          </a:p>
          <a:p>
            <a:pPr marL="180000">
              <a:buNone/>
            </a:pPr>
            <a:r>
              <a:rPr lang="en-AU" sz="1600" dirty="0" smtClean="0">
                <a:latin typeface="Times New Roman" pitchFamily="18" charset="0"/>
                <a:cs typeface="Times New Roman" pitchFamily="18" charset="0"/>
              </a:rPr>
              <a:t>Parr, G. (2010). </a:t>
            </a:r>
            <a:r>
              <a:rPr lang="en-AU" sz="1600" i="1" dirty="0" smtClean="0">
                <a:latin typeface="Times New Roman" pitchFamily="18" charset="0"/>
                <a:cs typeface="Times New Roman" pitchFamily="18" charset="0"/>
              </a:rPr>
              <a:t>Inquiry-based professional learning: Speaking back to standards-based reforms. </a:t>
            </a:r>
            <a:r>
              <a:rPr lang="en-AU" sz="1600" dirty="0" smtClean="0">
                <a:latin typeface="Times New Roman" pitchFamily="18" charset="0"/>
                <a:cs typeface="Times New Roman" pitchFamily="18" charset="0"/>
              </a:rPr>
              <a:t>Teneriffe: Post-Pressed.</a:t>
            </a:r>
          </a:p>
          <a:p>
            <a:pPr marL="180000" indent="-360363">
              <a:buNone/>
            </a:pPr>
            <a:r>
              <a:rPr lang="en-AU" sz="1600" dirty="0" err="1" smtClean="0">
                <a:latin typeface="Times New Roman" pitchFamily="18" charset="0"/>
                <a:cs typeface="Times New Roman" pitchFamily="18" charset="0"/>
              </a:rPr>
              <a:t>Ravitch</a:t>
            </a:r>
            <a:r>
              <a:rPr lang="en-AU" sz="1600" dirty="0" smtClean="0">
                <a:latin typeface="Times New Roman" pitchFamily="18" charset="0"/>
                <a:cs typeface="Times New Roman" pitchFamily="18" charset="0"/>
              </a:rPr>
              <a:t>, D. (2010). </a:t>
            </a:r>
            <a:r>
              <a:rPr lang="en-AU" sz="1600" i="1" dirty="0" smtClean="0">
                <a:latin typeface="Times New Roman" pitchFamily="18" charset="0"/>
                <a:cs typeface="Times New Roman" pitchFamily="18" charset="0"/>
              </a:rPr>
              <a:t>The death and life of the great American school system: How testing and choice are undermining education. </a:t>
            </a:r>
            <a:r>
              <a:rPr lang="en-AU" sz="1600" dirty="0" smtClean="0">
                <a:latin typeface="Times New Roman" pitchFamily="18" charset="0"/>
                <a:cs typeface="Times New Roman" pitchFamily="18" charset="0"/>
              </a:rPr>
              <a:t>New York: Basic Books. </a:t>
            </a:r>
          </a:p>
          <a:p>
            <a:pPr marL="180000">
              <a:buNone/>
            </a:pPr>
            <a:r>
              <a:rPr lang="en-AU" sz="1600" dirty="0" smtClean="0">
                <a:latin typeface="Times New Roman" pitchFamily="18" charset="0"/>
                <a:cs typeface="Times New Roman" pitchFamily="18" charset="0"/>
              </a:rPr>
              <a:t>Sachs, J. ( (2005, August). </a:t>
            </a:r>
            <a:r>
              <a:rPr lang="en-AU" sz="1600" i="1" dirty="0" smtClean="0">
                <a:latin typeface="Times New Roman" pitchFamily="18" charset="0"/>
                <a:cs typeface="Times New Roman" pitchFamily="18" charset="0"/>
              </a:rPr>
              <a:t>Professional standards: Quality teachers for the future. </a:t>
            </a:r>
            <a:r>
              <a:rPr lang="en-AU" sz="1600" dirty="0" smtClean="0">
                <a:latin typeface="Times New Roman" pitchFamily="18" charset="0"/>
                <a:cs typeface="Times New Roman" pitchFamily="18" charset="0"/>
              </a:rPr>
              <a:t>Keynote address at conference organised by the National Institute of Quality Teaching and School Leadership (NIQTSL). </a:t>
            </a:r>
            <a:r>
              <a:rPr lang="en-AU" sz="1600" i="1" dirty="0" smtClean="0">
                <a:latin typeface="Times New Roman" pitchFamily="18" charset="0"/>
                <a:cs typeface="Times New Roman" pitchFamily="18" charset="0"/>
              </a:rPr>
              <a:t>Sharing experience: Ways forward on advanced standards. </a:t>
            </a:r>
            <a:r>
              <a:rPr lang="en-AU" sz="1600" dirty="0" smtClean="0">
                <a:latin typeface="Times New Roman" pitchFamily="18" charset="0"/>
                <a:cs typeface="Times New Roman" pitchFamily="18" charset="0"/>
              </a:rPr>
              <a:t>Melbourne, Australia.</a:t>
            </a:r>
          </a:p>
          <a:p>
            <a:pPr marL="180000" indent="-360363">
              <a:buNone/>
            </a:pPr>
            <a:r>
              <a:rPr lang="en-AU" sz="1600" dirty="0" smtClean="0">
                <a:latin typeface="Times New Roman" pitchFamily="18" charset="0"/>
                <a:cs typeface="Times New Roman" pitchFamily="18" charset="0"/>
              </a:rPr>
              <a:t>van </a:t>
            </a:r>
            <a:r>
              <a:rPr lang="en-AU" sz="1600" dirty="0" err="1" smtClean="0">
                <a:latin typeface="Times New Roman" pitchFamily="18" charset="0"/>
                <a:cs typeface="Times New Roman" pitchFamily="18" charset="0"/>
              </a:rPr>
              <a:t>der</a:t>
            </a:r>
            <a:r>
              <a:rPr lang="en-AU" sz="1600" dirty="0" smtClean="0">
                <a:latin typeface="Times New Roman" pitchFamily="18" charset="0"/>
                <a:cs typeface="Times New Roman" pitchFamily="18" charset="0"/>
              </a:rPr>
              <a:t> </a:t>
            </a:r>
            <a:r>
              <a:rPr lang="en-AU" sz="1600" dirty="0" err="1" smtClean="0">
                <a:latin typeface="Times New Roman" pitchFamily="18" charset="0"/>
                <a:cs typeface="Times New Roman" pitchFamily="18" charset="0"/>
              </a:rPr>
              <a:t>Wende</a:t>
            </a:r>
            <a:r>
              <a:rPr lang="en-AU" sz="1600" dirty="0" smtClean="0">
                <a:latin typeface="Times New Roman" pitchFamily="18" charset="0"/>
                <a:cs typeface="Times New Roman" pitchFamily="18" charset="0"/>
              </a:rPr>
              <a:t>, M. (2008). Rankings and classifications in higher education: A European perspective. In J. Smart (Ed.) Higher education: handbook of theory and research (pp. 49-72). New York: Springer.</a:t>
            </a:r>
            <a:endParaRPr lang="en-AU" sz="1400" dirty="0">
              <a:latin typeface="Times New Roman" pitchFamily="18" charset="0"/>
              <a:cs typeface="Times New Roman" pitchFamily="18" charset="0"/>
            </a:endParaRP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5383</TotalTime>
  <Words>1683</Words>
  <Application>Microsoft Macintosh PowerPoint</Application>
  <PresentationFormat>On-screen Show (4:3)</PresentationFormat>
  <Paragraphs>90</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Complying with and  (occasionally) speaking back to  standards-based reforms in teacher education in Australia</vt:lpstr>
      <vt:lpstr>PowerPoint Presentation</vt:lpstr>
      <vt:lpstr>Standards-based reforms into Australia  (2008-2013)</vt:lpstr>
      <vt:lpstr>PowerPoint Presentation</vt:lpstr>
      <vt:lpstr>Standards-based reforms: responding to and pre-empting ‘risks’ posed by globalisation</vt:lpstr>
      <vt:lpstr>National Mapping of Teacher Professional Learning in Australia (Doecke, Parr, North et al., 2008) .. and pre-service teacher education </vt:lpstr>
      <vt:lpstr>What does ‘speaking back to standards-based reforms’ entail? Why bother?</vt:lpstr>
      <vt:lpstr>two examples</vt:lpstr>
      <vt:lpstr>‘Teaching Teachers for the Future’ project (ALTC, ACDE, DEEWR, 2011)</vt:lpstr>
      <vt:lpstr>PowerPoint Presentation</vt:lpstr>
      <vt:lpstr>PowerPoint Presentation</vt:lpstr>
      <vt:lpstr>Professional standards generated by and for teachers (STELLA, 2001-2) </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Conversations toward improving teacher education</dc:title>
  <dc:creator>G Parr</dc:creator>
  <cp:lastModifiedBy>clare kosnik</cp:lastModifiedBy>
  <cp:revision>143</cp:revision>
  <dcterms:created xsi:type="dcterms:W3CDTF">2011-07-13T11:23:14Z</dcterms:created>
  <dcterms:modified xsi:type="dcterms:W3CDTF">2014-06-17T14:18:19Z</dcterms:modified>
</cp:coreProperties>
</file>