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vml" ContentType="application/vnd.openxmlformats-officedocument.vmlDrawing"/>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4049" r:id="rId1"/>
  </p:sldMasterIdLst>
  <p:notesMasterIdLst>
    <p:notesMasterId r:id="rId45"/>
  </p:notesMasterIdLst>
  <p:handoutMasterIdLst>
    <p:handoutMasterId r:id="rId46"/>
  </p:handoutMasterIdLst>
  <p:sldIdLst>
    <p:sldId id="256" r:id="rId2"/>
    <p:sldId id="309" r:id="rId3"/>
    <p:sldId id="299" r:id="rId4"/>
    <p:sldId id="300" r:id="rId5"/>
    <p:sldId id="301" r:id="rId6"/>
    <p:sldId id="294" r:id="rId7"/>
    <p:sldId id="295" r:id="rId8"/>
    <p:sldId id="314" r:id="rId9"/>
    <p:sldId id="257" r:id="rId10"/>
    <p:sldId id="296" r:id="rId11"/>
    <p:sldId id="260" r:id="rId12"/>
    <p:sldId id="283" r:id="rId13"/>
    <p:sldId id="292" r:id="rId14"/>
    <p:sldId id="298" r:id="rId15"/>
    <p:sldId id="297" r:id="rId16"/>
    <p:sldId id="320" r:id="rId17"/>
    <p:sldId id="302" r:id="rId18"/>
    <p:sldId id="264" r:id="rId19"/>
    <p:sldId id="313" r:id="rId20"/>
    <p:sldId id="285" r:id="rId21"/>
    <p:sldId id="315" r:id="rId22"/>
    <p:sldId id="307" r:id="rId23"/>
    <p:sldId id="308" r:id="rId24"/>
    <p:sldId id="306" r:id="rId25"/>
    <p:sldId id="311" r:id="rId26"/>
    <p:sldId id="312" r:id="rId27"/>
    <p:sldId id="303" r:id="rId28"/>
    <p:sldId id="318" r:id="rId29"/>
    <p:sldId id="317" r:id="rId30"/>
    <p:sldId id="304" r:id="rId31"/>
    <p:sldId id="319" r:id="rId32"/>
    <p:sldId id="287" r:id="rId33"/>
    <p:sldId id="305" r:id="rId34"/>
    <p:sldId id="267" r:id="rId35"/>
    <p:sldId id="258" r:id="rId36"/>
    <p:sldId id="282" r:id="rId37"/>
    <p:sldId id="266" r:id="rId38"/>
    <p:sldId id="269" r:id="rId39"/>
    <p:sldId id="284" r:id="rId40"/>
    <p:sldId id="270" r:id="rId41"/>
    <p:sldId id="272" r:id="rId42"/>
    <p:sldId id="293" r:id="rId43"/>
    <p:sldId id="310" r:id="rId44"/>
  </p:sldIdLst>
  <p:sldSz cx="9144000" cy="6858000" type="screen4x3"/>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3"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58" d="100"/>
          <a:sy n="58" d="100"/>
        </p:scale>
        <p:origin x="-1872" y="-104"/>
      </p:cViewPr>
      <p:guideLst>
        <p:guide orient="horz" pos="2160"/>
        <p:guide pos="2880"/>
      </p:guideLst>
    </p:cSldViewPr>
  </p:slideViewPr>
  <p:notesTextViewPr>
    <p:cViewPr>
      <p:scale>
        <a:sx n="100" d="100"/>
        <a:sy n="100" d="100"/>
      </p:scale>
      <p:origin x="0" y="0"/>
    </p:cViewPr>
  </p:notesTextViewPr>
  <p:sorterViewPr>
    <p:cViewPr>
      <p:scale>
        <a:sx n="72" d="100"/>
        <a:sy n="72" d="100"/>
      </p:scale>
      <p:origin x="0" y="2416"/>
    </p:cViewPr>
  </p:sorter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handoutMaster" Target="handoutMasters/handoutMaster1.xml"/><Relationship Id="rId47" Type="http://schemas.openxmlformats.org/officeDocument/2006/relationships/printerSettings" Target="printerSettings/printerSettings1.bin"/><Relationship Id="rId48" Type="http://schemas.openxmlformats.org/officeDocument/2006/relationships/presProps" Target="presProps.xml"/><Relationship Id="rId49" Type="http://schemas.openxmlformats.org/officeDocument/2006/relationships/viewProps" Target="view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theme" Target="theme/theme1.xml"/><Relationship Id="rId51"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2.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sz="quarter" idx="1"/>
          </p:nvPr>
        </p:nvSpPr>
        <p:spPr>
          <a:xfrm>
            <a:off x="3978132" y="0"/>
            <a:ext cx="3043343" cy="465455"/>
          </a:xfrm>
          <a:prstGeom prst="rect">
            <a:avLst/>
          </a:prstGeom>
        </p:spPr>
        <p:txBody>
          <a:bodyPr vert="horz" lIns="93324" tIns="46662" rIns="93324" bIns="46662" rtlCol="0"/>
          <a:lstStyle>
            <a:lvl1pPr algn="r">
              <a:defRPr sz="1200"/>
            </a:lvl1pPr>
          </a:lstStyle>
          <a:p>
            <a:endParaRPr lang="en-US"/>
          </a:p>
        </p:txBody>
      </p:sp>
      <p:sp>
        <p:nvSpPr>
          <p:cNvPr id="4" name="Footer Placeholder 3"/>
          <p:cNvSpPr>
            <a:spLocks noGrp="1"/>
          </p:cNvSpPr>
          <p:nvPr>
            <p:ph type="ftr" sz="quarter" idx="2"/>
          </p:nvPr>
        </p:nvSpPr>
        <p:spPr>
          <a:xfrm>
            <a:off x="0" y="8842029"/>
            <a:ext cx="3043343" cy="465455"/>
          </a:xfrm>
          <a:prstGeom prst="rect">
            <a:avLst/>
          </a:prstGeom>
        </p:spPr>
        <p:txBody>
          <a:bodyPr vert="horz" lIns="93324" tIns="46662" rIns="93324" bIns="46662" rtlCol="0" anchor="b"/>
          <a:lstStyle>
            <a:lvl1pPr algn="l">
              <a:defRPr sz="1200"/>
            </a:lvl1pPr>
          </a:lstStyle>
          <a:p>
            <a:endParaRPr lang="en-US"/>
          </a:p>
        </p:txBody>
      </p:sp>
      <p:sp>
        <p:nvSpPr>
          <p:cNvPr id="5" name="Slide Number Placeholder 4"/>
          <p:cNvSpPr>
            <a:spLocks noGrp="1"/>
          </p:cNvSpPr>
          <p:nvPr>
            <p:ph type="sldNum" sz="quarter" idx="3"/>
          </p:nvPr>
        </p:nvSpPr>
        <p:spPr>
          <a:xfrm>
            <a:off x="3978132" y="8842029"/>
            <a:ext cx="3043343" cy="465455"/>
          </a:xfrm>
          <a:prstGeom prst="rect">
            <a:avLst/>
          </a:prstGeom>
        </p:spPr>
        <p:txBody>
          <a:bodyPr vert="horz" lIns="93324" tIns="46662" rIns="93324" bIns="46662" rtlCol="0" anchor="b"/>
          <a:lstStyle>
            <a:lvl1pPr algn="r">
              <a:defRPr sz="1200"/>
            </a:lvl1pPr>
          </a:lstStyle>
          <a:p>
            <a:fld id="{AF0E9638-5C8C-AF42-8D33-C59B1C5D4704}" type="slidenum">
              <a:rPr lang="en-US" smtClean="0"/>
              <a:t>‹#›</a:t>
            </a:fld>
            <a:endParaRPr lang="en-US"/>
          </a:p>
        </p:txBody>
      </p:sp>
    </p:spTree>
    <p:extLst>
      <p:ext uri="{BB962C8B-B14F-4D97-AF65-F5344CB8AC3E}">
        <p14:creationId xmlns:p14="http://schemas.microsoft.com/office/powerpoint/2010/main" val="3645344111"/>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5455"/>
          </a:xfrm>
          <a:prstGeom prst="rect">
            <a:avLst/>
          </a:prstGeom>
        </p:spPr>
        <p:txBody>
          <a:bodyPr vert="horz" lIns="93324" tIns="46662" rIns="93324" bIns="46662" rtlCol="0"/>
          <a:lstStyle>
            <a:lvl1pPr algn="r">
              <a:defRPr sz="1200"/>
            </a:lvl1pPr>
          </a:lstStyle>
          <a:p>
            <a:endParaRPr lang="en-US"/>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3324" tIns="46662" rIns="93324" bIns="46662" rtlCol="0"/>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6" name="Footer Placeholder 5"/>
          <p:cNvSpPr>
            <a:spLocks noGrp="1"/>
          </p:cNvSpPr>
          <p:nvPr>
            <p:ph type="ftr" sz="quarter" idx="4"/>
          </p:nvPr>
        </p:nvSpPr>
        <p:spPr>
          <a:xfrm>
            <a:off x="0" y="8842029"/>
            <a:ext cx="3043343" cy="465455"/>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29"/>
            <a:ext cx="3043343" cy="465455"/>
          </a:xfrm>
          <a:prstGeom prst="rect">
            <a:avLst/>
          </a:prstGeom>
        </p:spPr>
        <p:txBody>
          <a:bodyPr vert="horz" lIns="93324" tIns="46662" rIns="93324" bIns="46662" rtlCol="0" anchor="b"/>
          <a:lstStyle>
            <a:lvl1pPr algn="r">
              <a:defRPr sz="1200"/>
            </a:lvl1pPr>
          </a:lstStyle>
          <a:p>
            <a:fld id="{5AC93B75-1D5E-264A-A352-1637D3AD8E71}" type="slidenum">
              <a:rPr lang="en-US" smtClean="0"/>
              <a:t>‹#›</a:t>
            </a:fld>
            <a:endParaRPr lang="en-US"/>
          </a:p>
        </p:txBody>
      </p:sp>
    </p:spTree>
    <p:extLst>
      <p:ext uri="{BB962C8B-B14F-4D97-AF65-F5344CB8AC3E}">
        <p14:creationId xmlns:p14="http://schemas.microsoft.com/office/powerpoint/2010/main" val="151508445"/>
      </p:ext>
    </p:extLst>
  </p:cSld>
  <p:clrMap bg1="lt1" tx1="dk1" bg2="lt2" tx2="dk2" accent1="accent1" accent2="accent2" accent3="accent3" accent4="accent4" accent5="accent5" accent6="accent6" hlink="hlink" folHlink="folHlink"/>
  <p:hf hdr="0" ftr="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C93B75-1D5E-264A-A352-1637D3AD8E71}" type="slidenum">
              <a:rPr lang="en-US" smtClean="0"/>
              <a:t>1</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30451054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AC93B75-1D5E-264A-A352-1637D3AD8E71}" type="slidenum">
              <a:rPr lang="en-US" smtClean="0"/>
              <a:t>41</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4230898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7010400" y="2052960"/>
            <a:ext cx="1981200" cy="18288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endParaRPr lang="en-US"/>
          </a:p>
        </p:txBody>
      </p:sp>
      <p:sp>
        <p:nvSpPr>
          <p:cNvPr id="11" name="Slide Number Placeholder 10"/>
          <p:cNvSpPr>
            <a:spLocks noGrp="1"/>
          </p:cNvSpPr>
          <p:nvPr>
            <p:ph type="sldNum" sz="quarter" idx="11"/>
          </p:nvPr>
        </p:nvSpPr>
        <p:spPr/>
        <p:txBody>
          <a:bodyPr/>
          <a:lstStyle>
            <a:lvl1pPr>
              <a:defRPr>
                <a:solidFill>
                  <a:srgbClr val="FFFFFF"/>
                </a:solidFill>
              </a:defRPr>
            </a:lvl1pPr>
          </a:lstStyle>
          <a:p>
            <a:fld id="{2D57B0AA-AC8E-4463-ADAC-E87D09B82E4F}" type="slidenum">
              <a:rPr lang="en-US" smtClean="0"/>
              <a:t>‹#›</a:t>
            </a:fld>
            <a:endParaRPr lang="en-US"/>
          </a:p>
        </p:txBody>
      </p:sp>
      <p:sp>
        <p:nvSpPr>
          <p:cNvPr id="12" name="Footer Placeholder 11"/>
          <p:cNvSpPr>
            <a:spLocks noGrp="1"/>
          </p:cNvSpPr>
          <p:nvPr>
            <p:ph type="ftr" sz="quarter" idx="12"/>
          </p:nvPr>
        </p:nvSpPr>
        <p:spPr/>
        <p:txBody>
          <a:bodyPr/>
          <a:lstStyle>
            <a:lvl1pPr>
              <a:defRPr>
                <a:solidFill>
                  <a:schemeClr val="bg2"/>
                </a:solidFill>
              </a:defRPr>
            </a:lvl1pPr>
          </a:lstStyle>
          <a:p>
            <a:endParaRPr lang="en-US"/>
          </a:p>
        </p:txBody>
      </p:sp>
      <p:sp>
        <p:nvSpPr>
          <p:cNvPr id="13" name="Title 12"/>
          <p:cNvSpPr>
            <a:spLocks noGrp="1"/>
          </p:cNvSpPr>
          <p:nvPr>
            <p:ph type="title"/>
          </p:nvPr>
        </p:nvSpPr>
        <p:spPr>
          <a:xfrm>
            <a:off x="457200" y="2052960"/>
            <a:ext cx="6324600" cy="1828800"/>
          </a:xfrm>
        </p:spPr>
        <p:txBody>
          <a:bodyPr/>
          <a:lstStyle>
            <a:lvl1pPr algn="r">
              <a:defRPr sz="4200" spc="150" baseline="0"/>
            </a:lvl1pPr>
          </a:lstStyle>
          <a:p>
            <a:r>
              <a:rPr lang="en-CA"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CF9A19-3BA9-104E-85C6-FDD88B872C10}" type="slidenum">
              <a:rPr lang="en-US" smtClean="0"/>
              <a:t>‹#›</a:t>
            </a:fld>
            <a:endParaRPr lang="en-US"/>
          </a:p>
        </p:txBody>
      </p:sp>
      <p:sp>
        <p:nvSpPr>
          <p:cNvPr id="7" name="Title 6"/>
          <p:cNvSpPr>
            <a:spLocks noGrp="1"/>
          </p:cNvSpPr>
          <p:nvPr>
            <p:ph type="title"/>
          </p:nvPr>
        </p:nvSpPr>
        <p:spPr/>
        <p:txBody>
          <a:bodyPr/>
          <a:lstStyle/>
          <a:p>
            <a:r>
              <a:rPr lang="en-CA"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162799" y="2892277"/>
            <a:ext cx="16002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smtClean="0"/>
              <a:t>Click to edit Master text styles</a:t>
            </a:r>
          </a:p>
        </p:txBody>
      </p:sp>
      <p:sp>
        <p:nvSpPr>
          <p:cNvPr id="9" name="Date Placeholder 8"/>
          <p:cNvSpPr>
            <a:spLocks noGrp="1"/>
          </p:cNvSpPr>
          <p:nvPr>
            <p:ph type="dt" sz="half" idx="10"/>
          </p:nvPr>
        </p:nvSpPr>
        <p:spPr/>
        <p:txBody>
          <a:bodyPr/>
          <a:lstStyle>
            <a:lvl1pPr>
              <a:defRPr>
                <a:solidFill>
                  <a:srgbClr val="FFFFFF"/>
                </a:solidFill>
              </a:defRPr>
            </a:lvl1pPr>
          </a:lstStyle>
          <a:p>
            <a:endParaRPr lang="en-US"/>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F7CF9A19-3BA9-104E-85C6-FDD88B872C10}" type="slidenum">
              <a:rPr lang="en-US" smtClean="0"/>
              <a:t>‹#›</a:t>
            </a:fld>
            <a:endParaRPr lang="en-US"/>
          </a:p>
        </p:txBody>
      </p:sp>
      <p:sp>
        <p:nvSpPr>
          <p:cNvPr id="11" name="Footer Placeholder 10"/>
          <p:cNvSpPr>
            <a:spLocks noGrp="1"/>
          </p:cNvSpPr>
          <p:nvPr>
            <p:ph type="ftr" sz="quarter" idx="12"/>
          </p:nvPr>
        </p:nvSpPr>
        <p:spPr/>
        <p:txBody>
          <a:bodyPr/>
          <a:lstStyle>
            <a:lvl1pPr>
              <a:defRPr>
                <a:solidFill>
                  <a:srgbClr val="FFFFFF"/>
                </a:solidFill>
              </a:defRPr>
            </a:lvl1pPr>
          </a:lstStyle>
          <a:p>
            <a:endParaRPr lang="en-US"/>
          </a:p>
        </p:txBody>
      </p:sp>
      <p:sp>
        <p:nvSpPr>
          <p:cNvPr id="12" name="Title 11"/>
          <p:cNvSpPr>
            <a:spLocks noGrp="1"/>
          </p:cNvSpPr>
          <p:nvPr>
            <p:ph type="title"/>
          </p:nvPr>
        </p:nvSpPr>
        <p:spPr>
          <a:xfrm>
            <a:off x="381000" y="2892277"/>
            <a:ext cx="6324600" cy="1645920"/>
          </a:xfrm>
        </p:spPr>
        <p:txBody>
          <a:bodyPr/>
          <a:lstStyle>
            <a:lvl1pPr algn="r">
              <a:defRPr sz="4200" spc="150" baseline="0"/>
            </a:lvl1pPr>
          </a:lstStyle>
          <a:p>
            <a:r>
              <a:rPr lang="en-CA"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CF9A19-3BA9-104E-85C6-FDD88B872C10}" type="slidenum">
              <a:rPr lang="en-US" smtClean="0"/>
              <a:t>‹#›</a:t>
            </a:fld>
            <a:endParaRPr lang="en-US"/>
          </a:p>
        </p:txBody>
      </p:sp>
      <p:sp>
        <p:nvSpPr>
          <p:cNvPr id="8" name="Title 7"/>
          <p:cNvSpPr>
            <a:spLocks noGrp="1"/>
          </p:cNvSpPr>
          <p:nvPr>
            <p:ph type="title"/>
          </p:nvPr>
        </p:nvSpPr>
        <p:spPr/>
        <p:txBody>
          <a:bodyPr/>
          <a:lstStyle/>
          <a:p>
            <a:r>
              <a:rPr lang="en-CA"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457200" y="2438399"/>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4645025" y="2438399"/>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7CF9A19-3BA9-104E-85C6-FDD88B872C10}" type="slidenum">
              <a:rPr lang="en-US" smtClean="0"/>
              <a:t>‹#›</a:t>
            </a:fld>
            <a:endParaRPr lang="en-US"/>
          </a:p>
        </p:txBody>
      </p:sp>
      <p:sp>
        <p:nvSpPr>
          <p:cNvPr id="10" name="Title 9"/>
          <p:cNvSpPr>
            <a:spLocks noGrp="1"/>
          </p:cNvSpPr>
          <p:nvPr>
            <p:ph type="title"/>
          </p:nvPr>
        </p:nvSpPr>
        <p:spPr/>
        <p:txBody>
          <a:bodyPr/>
          <a:lstStyle/>
          <a:p>
            <a:r>
              <a:rPr lang="en-CA" smtClean="0"/>
              <a:t>Click to edit Master title style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CF9A19-3BA9-104E-85C6-FDD88B872C10}" type="slidenum">
              <a:rPr lang="en-US" smtClean="0"/>
              <a:t>‹#›</a:t>
            </a:fld>
            <a:endParaRPr lang="en-US"/>
          </a:p>
        </p:txBody>
      </p:sp>
      <p:sp>
        <p:nvSpPr>
          <p:cNvPr id="6" name="Title 5"/>
          <p:cNvSpPr>
            <a:spLocks noGrp="1"/>
          </p:cNvSpPr>
          <p:nvPr>
            <p:ph type="title"/>
          </p:nvPr>
        </p:nvSpPr>
        <p:spPr/>
        <p:txBody>
          <a:bodyPr/>
          <a:lstStyle/>
          <a:p>
            <a:r>
              <a:rPr lang="en-CA"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52400" y="150919"/>
            <a:ext cx="8831802"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7CF9A19-3BA9-104E-85C6-FDD88B872C1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50876"/>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09600" y="304800"/>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F7CF9A19-3BA9-104E-85C6-FDD88B872C10}" type="slidenum">
              <a:rPr lang="en-US" smtClean="0"/>
              <a:t>‹#›</a:t>
            </a:fld>
            <a:endParaRPr lang="en-US"/>
          </a:p>
        </p:txBody>
      </p:sp>
      <p:sp>
        <p:nvSpPr>
          <p:cNvPr id="11" name="Title 10"/>
          <p:cNvSpPr>
            <a:spLocks noGrp="1"/>
          </p:cNvSpPr>
          <p:nvPr>
            <p:ph type="title"/>
          </p:nvPr>
        </p:nvSpPr>
        <p:spPr>
          <a:xfrm>
            <a:off x="7159752" y="457200"/>
            <a:ext cx="1675660" cy="1673352"/>
          </a:xfrm>
        </p:spPr>
        <p:txBody>
          <a:bodyPr anchor="b"/>
          <a:lstStyle>
            <a:lvl1pPr algn="l">
              <a:defRPr sz="2000" spc="150" baseline="0"/>
            </a:lvl1pPr>
          </a:lstStyle>
          <a:p>
            <a:r>
              <a:rPr lang="en-CA" smtClean="0"/>
              <a:t>Click to edit Master title style</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7010400" y="150876"/>
            <a:ext cx="1981200" cy="6556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smtClean="0"/>
              <a:t>Drag picture to placeholder or click icon to add</a:t>
            </a:r>
            <a:endParaRPr lang="en-US"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CF9A19-3BA9-104E-85C6-FDD88B872C10}" type="slidenum">
              <a:rPr lang="en-US" smtClean="0"/>
              <a:t>‹#›</a:t>
            </a:fld>
            <a:endParaRPr lang="en-US"/>
          </a:p>
        </p:txBody>
      </p:sp>
      <p:sp>
        <p:nvSpPr>
          <p:cNvPr id="10" name="Title 9"/>
          <p:cNvSpPr>
            <a:spLocks noGrp="1"/>
          </p:cNvSpPr>
          <p:nvPr>
            <p:ph type="title"/>
          </p:nvPr>
        </p:nvSpPr>
        <p:spPr>
          <a:xfrm>
            <a:off x="7162800" y="460248"/>
            <a:ext cx="1676400" cy="1673352"/>
          </a:xfrm>
        </p:spPr>
        <p:txBody>
          <a:bodyPr anchor="b"/>
          <a:lstStyle>
            <a:lvl1pPr algn="l">
              <a:defRPr sz="2000" spc="150" baseline="0">
                <a:solidFill>
                  <a:schemeClr val="tx2"/>
                </a:solidFill>
              </a:defRPr>
            </a:lvl1pPr>
          </a:lstStyle>
          <a:p>
            <a:r>
              <a:rPr lang="en-CA" smtClean="0"/>
              <a:t>Click to edit Master 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CF9A19-3BA9-104E-85C6-FDD88B872C1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52400" y="147319"/>
            <a:ext cx="6705600"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47319"/>
            <a:ext cx="1956046"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162800" y="274638"/>
            <a:ext cx="1676400" cy="5851525"/>
          </a:xfrm>
        </p:spPr>
        <p:txBody>
          <a:bodyPr vert="eaVert"/>
          <a:lstStyle/>
          <a:p>
            <a:r>
              <a:rPr lang="en-CA"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F7CF9A19-3BA9-104E-85C6-FDD88B872C1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0" y="1634971"/>
            <a:ext cx="8831802" cy="50454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399" y="152400"/>
            <a:ext cx="8814047" cy="13464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81000" y="355847"/>
            <a:ext cx="8381260" cy="1054394"/>
          </a:xfrm>
          <a:prstGeom prst="rect">
            <a:avLst/>
          </a:prstGeom>
        </p:spPr>
        <p:txBody>
          <a:bodyPr vert="horz" lIns="91440" tIns="45720" rIns="91440" bIns="45720" rtlCol="0" anchor="ctr">
            <a:noAutofit/>
          </a:bodyPr>
          <a:lstStyle/>
          <a:p>
            <a:r>
              <a:rPr lang="en-CA" smtClean="0"/>
              <a:t>Click to edit Master title style</a:t>
            </a:r>
            <a:endParaRPr lang="en-US" dirty="0"/>
          </a:p>
        </p:txBody>
      </p:sp>
      <p:sp>
        <p:nvSpPr>
          <p:cNvPr id="3" name="Text Placeholder 2"/>
          <p:cNvSpPr>
            <a:spLocks noGrp="1"/>
          </p:cNvSpPr>
          <p:nvPr>
            <p:ph type="body" idx="1"/>
          </p:nvPr>
        </p:nvSpPr>
        <p:spPr>
          <a:xfrm>
            <a:off x="380999" y="1719071"/>
            <a:ext cx="8407893" cy="4407408"/>
          </a:xfrm>
          <a:prstGeom prst="rect">
            <a:avLst/>
          </a:prstGeom>
        </p:spPr>
        <p:txBody>
          <a:bodyPr vert="horz" lIns="91440" tIns="45720" rIns="91440" bIns="45720" rtlCol="0">
            <a:normAutofit/>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dirty="0"/>
          </a:p>
        </p:txBody>
      </p:sp>
      <p:sp>
        <p:nvSpPr>
          <p:cNvPr id="4" name="Date Placeholder 3"/>
          <p:cNvSpPr>
            <a:spLocks noGrp="1"/>
          </p:cNvSpPr>
          <p:nvPr>
            <p:ph type="dt" sz="half" idx="2"/>
          </p:nvPr>
        </p:nvSpPr>
        <p:spPr>
          <a:xfrm>
            <a:off x="370888" y="6356350"/>
            <a:ext cx="2133600" cy="274320"/>
          </a:xfrm>
          <a:prstGeom prst="rect">
            <a:avLst/>
          </a:prstGeom>
        </p:spPr>
        <p:txBody>
          <a:bodyPr vert="horz" lIns="91440" tIns="45720" rIns="91440" bIns="45720" rtlCol="0" anchor="ctr"/>
          <a:lstStyle>
            <a:lvl1pPr algn="l">
              <a:defRPr sz="1100">
                <a:solidFill>
                  <a:schemeClr val="tx2"/>
                </a:solidFill>
              </a:defRPr>
            </a:lvl1pPr>
          </a:lstStyle>
          <a:p>
            <a:endParaRPr lang="en-US"/>
          </a:p>
        </p:txBody>
      </p:sp>
      <p:sp>
        <p:nvSpPr>
          <p:cNvPr id="5" name="Footer Placeholder 4"/>
          <p:cNvSpPr>
            <a:spLocks noGrp="1"/>
          </p:cNvSpPr>
          <p:nvPr>
            <p:ph type="ftr" sz="quarter" idx="3"/>
          </p:nvPr>
        </p:nvSpPr>
        <p:spPr>
          <a:xfrm>
            <a:off x="3048000" y="6356350"/>
            <a:ext cx="3352800" cy="274320"/>
          </a:xfrm>
          <a:prstGeom prst="rect">
            <a:avLst/>
          </a:prstGeom>
        </p:spPr>
        <p:txBody>
          <a:bodyPr vert="horz" lIns="91440" tIns="45720" rIns="91440" bIns="45720" rtlCol="0" anchor="ctr"/>
          <a:lstStyle>
            <a:lvl1pPr algn="ctr">
              <a:defRPr sz="1100">
                <a:solidFill>
                  <a:schemeClr val="tx2"/>
                </a:solidFill>
              </a:defRPr>
            </a:lvl1pPr>
          </a:lstStyle>
          <a:p>
            <a:endParaRPr lang="en-US"/>
          </a:p>
        </p:txBody>
      </p:sp>
      <p:sp>
        <p:nvSpPr>
          <p:cNvPr id="6" name="Slide Number Placeholder 5"/>
          <p:cNvSpPr>
            <a:spLocks noGrp="1"/>
          </p:cNvSpPr>
          <p:nvPr>
            <p:ph type="sldNum" sz="quarter" idx="4"/>
          </p:nvPr>
        </p:nvSpPr>
        <p:spPr>
          <a:xfrm>
            <a:off x="8234680" y="6355080"/>
            <a:ext cx="582966" cy="274320"/>
          </a:xfrm>
          <a:prstGeom prst="rect">
            <a:avLst/>
          </a:prstGeom>
          <a:ln w="19050">
            <a:noFill/>
          </a:ln>
        </p:spPr>
        <p:txBody>
          <a:bodyPr vert="horz" lIns="91440" tIns="45720" rIns="91440" bIns="45720" rtlCol="0" anchor="ctr"/>
          <a:lstStyle>
            <a:lvl1pPr algn="ctr">
              <a:defRPr sz="1100">
                <a:solidFill>
                  <a:schemeClr val="tx2"/>
                </a:solidFill>
              </a:defRPr>
            </a:lvl1pPr>
          </a:lstStyle>
          <a:p>
            <a:fld id="{F7CF9A19-3BA9-104E-85C6-FDD88B872C1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4050" r:id="rId1"/>
    <p:sldLayoutId id="2147484051" r:id="rId2"/>
    <p:sldLayoutId id="2147484052" r:id="rId3"/>
    <p:sldLayoutId id="2147484053" r:id="rId4"/>
    <p:sldLayoutId id="2147484054" r:id="rId5"/>
    <p:sldLayoutId id="2147484055" r:id="rId6"/>
    <p:sldLayoutId id="2147484056" r:id="rId7"/>
    <p:sldLayoutId id="2147484057" r:id="rId8"/>
    <p:sldLayoutId id="2147484058" r:id="rId9"/>
    <p:sldLayoutId id="2147484059" r:id="rId10"/>
    <p:sldLayoutId id="2147484060" r:id="rId11"/>
  </p:sldLayoutIdLst>
  <p:hf sldNum="0" hdr="0" ftr="0" dt="0"/>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1" Type="http://schemas.openxmlformats.org/officeDocument/2006/relationships/slideLayout" Target="../slideLayouts/slideLayout7.xml"/><Relationship Id="rId2"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1" Type="http://schemas.openxmlformats.org/officeDocument/2006/relationships/slideLayout" Target="../slideLayouts/slideLayout7.xml"/><Relationship Id="rId2"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package" Target="../embeddings/Microsoft_Word_Document1.docx"/><Relationship Id="rId4" Type="http://schemas.openxmlformats.org/officeDocument/2006/relationships/image" Target="../media/image22.png"/><Relationship Id="rId1" Type="http://schemas.openxmlformats.org/officeDocument/2006/relationships/vmlDrawing" Target="../drawings/vmlDrawing1.vml"/><Relationship Id="rId2"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4.wmf"/><Relationship Id="rId4" Type="http://schemas.openxmlformats.org/officeDocument/2006/relationships/image" Target="../media/image25.png"/><Relationship Id="rId5" Type="http://schemas.openxmlformats.org/officeDocument/2006/relationships/image" Target="../media/image26.png"/><Relationship Id="rId6" Type="http://schemas.openxmlformats.org/officeDocument/2006/relationships/image" Target="../media/image27.wmf"/><Relationship Id="rId7" Type="http://schemas.openxmlformats.org/officeDocument/2006/relationships/image" Target="../media/image28.png"/><Relationship Id="rId8" Type="http://schemas.openxmlformats.org/officeDocument/2006/relationships/image" Target="../media/image29.png"/><Relationship Id="rId9" Type="http://schemas.openxmlformats.org/officeDocument/2006/relationships/image" Target="../media/image30.png"/><Relationship Id="rId1" Type="http://schemas.openxmlformats.org/officeDocument/2006/relationships/slideLayout" Target="../slideLayouts/slideLayout7.xml"/><Relationship Id="rId2" Type="http://schemas.openxmlformats.org/officeDocument/2006/relationships/image" Target="../media/image2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3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Autofit/>
          </a:bodyPr>
          <a:lstStyle/>
          <a:p>
            <a:r>
              <a:rPr lang="en-US" sz="2800" dirty="0" smtClean="0"/>
              <a:t>2014</a:t>
            </a:r>
            <a:endParaRPr lang="en-US" sz="2800" dirty="0"/>
          </a:p>
        </p:txBody>
      </p:sp>
      <p:sp>
        <p:nvSpPr>
          <p:cNvPr id="2" name="Title 1"/>
          <p:cNvSpPr>
            <a:spLocks noGrp="1"/>
          </p:cNvSpPr>
          <p:nvPr>
            <p:ph type="title"/>
          </p:nvPr>
        </p:nvSpPr>
        <p:spPr>
          <a:xfrm>
            <a:off x="457200" y="2052960"/>
            <a:ext cx="6324600" cy="2696214"/>
          </a:xfrm>
        </p:spPr>
        <p:txBody>
          <a:bodyPr>
            <a:noAutofit/>
          </a:bodyPr>
          <a:lstStyle/>
          <a:p>
            <a:pPr algn="l"/>
            <a:r>
              <a:rPr lang="en-US" sz="3600" dirty="0" smtClean="0"/>
              <a:t>Literacy Teacher Educators: </a:t>
            </a:r>
            <a:r>
              <a:rPr lang="en-US" sz="3600" dirty="0"/>
              <a:t>Practices, </a:t>
            </a:r>
            <a:r>
              <a:rPr lang="en-US" sz="3600" dirty="0" smtClean="0"/>
              <a:t>Experience and</a:t>
            </a:r>
            <a:r>
              <a:rPr lang="en-US" sz="3600" dirty="0"/>
              <a:t/>
            </a:r>
            <a:br>
              <a:rPr lang="en-US" sz="3600" dirty="0"/>
            </a:br>
            <a:r>
              <a:rPr lang="en-US" sz="3600" dirty="0" smtClean="0"/>
              <a:t>Identities </a:t>
            </a:r>
            <a:r>
              <a:rPr lang="en-US" sz="3600" dirty="0"/>
              <a:t>in Times of Educational </a:t>
            </a:r>
            <a:r>
              <a:rPr lang="en-US" sz="3600" dirty="0" smtClean="0"/>
              <a:t>Change</a:t>
            </a:r>
            <a:br>
              <a:rPr lang="en-US" sz="3600" dirty="0" smtClean="0"/>
            </a:br>
            <a:r>
              <a:rPr lang="en-US" sz="3600" dirty="0" smtClean="0">
                <a:solidFill>
                  <a:srgbClr val="C66951"/>
                </a:solidFill>
              </a:rPr>
              <a:t>Clare Kosnik </a:t>
            </a:r>
            <a:r>
              <a:rPr lang="en-US" sz="3600" dirty="0" smtClean="0"/>
              <a:t/>
            </a:r>
            <a:br>
              <a:rPr lang="en-US" sz="3600" dirty="0" smtClean="0"/>
            </a:br>
            <a:r>
              <a:rPr lang="en-US" sz="3200" dirty="0" err="1" smtClean="0"/>
              <a:t>ckosnik@oise.utoronto.ca</a:t>
            </a:r>
            <a:endParaRPr lang="en-US" sz="3200" dirty="0"/>
          </a:p>
        </p:txBody>
      </p:sp>
    </p:spTree>
    <p:extLst>
      <p:ext uri="{BB962C8B-B14F-4D97-AF65-F5344CB8AC3E}">
        <p14:creationId xmlns:p14="http://schemas.microsoft.com/office/powerpoint/2010/main" val="87877026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rot="676299">
            <a:off x="6728788" y="695954"/>
            <a:ext cx="2035280" cy="2639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Content Placeholder 4" descr="DSCN0256_0"/>
          <p:cNvPicPr>
            <a:picLocks noChangeAspect="1" noChangeArrowheads="1"/>
          </p:cNvPicPr>
          <p:nvPr/>
        </p:nvPicPr>
        <p:blipFill>
          <a:blip r:embed="rId3">
            <a:extLst>
              <a:ext uri="{28A0092B-C50C-407E-A947-70E740481C1C}">
                <a14:useLocalDpi xmlns:a14="http://schemas.microsoft.com/office/drawing/2010/main" val="0"/>
              </a:ext>
            </a:extLst>
          </a:blip>
          <a:srcRect t="5882" b="5882"/>
          <a:stretch>
            <a:fillRect/>
          </a:stretch>
        </p:blipFill>
        <p:spPr bwMode="auto">
          <a:xfrm rot="20870930">
            <a:off x="484552" y="652301"/>
            <a:ext cx="2256928" cy="31526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6" name="Content Placeholder 6"/>
          <p:cNvPicPr>
            <a:picLocks noChangeAspect="1"/>
          </p:cNvPicPr>
          <p:nvPr/>
        </p:nvPicPr>
        <p:blipFill>
          <a:blip r:embed="rId4"/>
          <a:srcRect t="10784" b="10784"/>
          <a:stretch>
            <a:fillRect/>
          </a:stretch>
        </p:blipFill>
        <p:spPr>
          <a:xfrm rot="20086264">
            <a:off x="5432566" y="3697009"/>
            <a:ext cx="1936468" cy="2840514"/>
          </a:xfrm>
          <a:prstGeom prst="rect">
            <a:avLst/>
          </a:prstGeom>
        </p:spPr>
      </p:pic>
      <p:pic>
        <p:nvPicPr>
          <p:cNvPr id="7" name="Picture 6"/>
          <p:cNvPicPr>
            <a:picLocks noChangeAspect="1"/>
          </p:cNvPicPr>
          <p:nvPr/>
        </p:nvPicPr>
        <p:blipFill>
          <a:blip r:embed="rId5"/>
          <a:stretch>
            <a:fillRect/>
          </a:stretch>
        </p:blipFill>
        <p:spPr>
          <a:xfrm rot="1287064">
            <a:off x="1988389" y="3798768"/>
            <a:ext cx="2119224" cy="2825632"/>
          </a:xfrm>
          <a:prstGeom prst="rect">
            <a:avLst/>
          </a:prstGeom>
        </p:spPr>
      </p:pic>
      <p:pic>
        <p:nvPicPr>
          <p:cNvPr id="8" name="Picture 7"/>
          <p:cNvPicPr>
            <a:picLocks noChangeAspect="1"/>
          </p:cNvPicPr>
          <p:nvPr/>
        </p:nvPicPr>
        <p:blipFill>
          <a:blip r:embed="rId6"/>
          <a:stretch>
            <a:fillRect/>
          </a:stretch>
        </p:blipFill>
        <p:spPr>
          <a:xfrm>
            <a:off x="3364734" y="664308"/>
            <a:ext cx="1871574" cy="2793394"/>
          </a:xfrm>
          <a:prstGeom prst="rect">
            <a:avLst/>
          </a:prstGeom>
        </p:spPr>
      </p:pic>
    </p:spTree>
    <p:extLst>
      <p:ext uri="{BB962C8B-B14F-4D97-AF65-F5344CB8AC3E}">
        <p14:creationId xmlns:p14="http://schemas.microsoft.com/office/powerpoint/2010/main" val="53836544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sz="half" idx="4294967295"/>
          </p:nvPr>
        </p:nvSpPr>
        <p:spPr>
          <a:xfrm>
            <a:off x="503590" y="701895"/>
            <a:ext cx="4038600" cy="4406900"/>
          </a:xfrm>
        </p:spPr>
        <p:txBody>
          <a:bodyPr>
            <a:noAutofit/>
          </a:bodyPr>
          <a:lstStyle/>
          <a:p>
            <a:pPr marL="45720" indent="0">
              <a:buNone/>
            </a:pPr>
            <a:r>
              <a:rPr lang="en-US" sz="3200" dirty="0" smtClean="0">
                <a:solidFill>
                  <a:srgbClr val="534949"/>
                </a:solidFill>
              </a:rPr>
              <a:t>“Simply put, it is reasonable to assume that quality teacher preparation depends on quality teacher educators.” Goodwin and Kosnik </a:t>
            </a:r>
            <a:br>
              <a:rPr lang="en-US" sz="3200" dirty="0" smtClean="0">
                <a:solidFill>
                  <a:srgbClr val="534949"/>
                </a:solidFill>
              </a:rPr>
            </a:br>
            <a:endParaRPr lang="en-US" sz="3200" dirty="0">
              <a:solidFill>
                <a:srgbClr val="534949"/>
              </a:solidFill>
            </a:endParaRPr>
          </a:p>
        </p:txBody>
      </p:sp>
      <p:pic>
        <p:nvPicPr>
          <p:cNvPr id="11" name="Picture 10"/>
          <p:cNvPicPr>
            <a:picLocks noChangeAspect="1"/>
          </p:cNvPicPr>
          <p:nvPr/>
        </p:nvPicPr>
        <p:blipFill>
          <a:blip r:embed="rId2"/>
          <a:stretch>
            <a:fillRect/>
          </a:stretch>
        </p:blipFill>
        <p:spPr>
          <a:xfrm>
            <a:off x="5451914" y="375717"/>
            <a:ext cx="3524685" cy="4699580"/>
          </a:xfrm>
          <a:prstGeom prst="rect">
            <a:avLst/>
          </a:prstGeom>
        </p:spPr>
      </p:pic>
    </p:spTree>
    <p:extLst>
      <p:ext uri="{BB962C8B-B14F-4D97-AF65-F5344CB8AC3E}">
        <p14:creationId xmlns:p14="http://schemas.microsoft.com/office/powerpoint/2010/main" val="122204641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idx="4294967295"/>
          </p:nvPr>
        </p:nvSpPr>
        <p:spPr>
          <a:xfrm>
            <a:off x="372218" y="1184275"/>
            <a:ext cx="5952381" cy="4478338"/>
          </a:xfrm>
        </p:spPr>
        <p:txBody>
          <a:bodyPr/>
          <a:lstStyle/>
          <a:p>
            <a:pPr algn="l"/>
            <a:r>
              <a:rPr lang="en-US" b="1" dirty="0" smtClean="0">
                <a:solidFill>
                  <a:srgbClr val="C66951"/>
                </a:solidFill>
              </a:rPr>
              <a:t>“</a:t>
            </a:r>
            <a:r>
              <a:rPr lang="en-US" dirty="0" smtClean="0">
                <a:solidFill>
                  <a:srgbClr val="C66951"/>
                </a:solidFill>
              </a:rPr>
              <a:t>few </a:t>
            </a:r>
            <a:r>
              <a:rPr lang="en-US" dirty="0">
                <a:solidFill>
                  <a:srgbClr val="C66951"/>
                </a:solidFill>
              </a:rPr>
              <a:t>studies have looked at the professional experiences and induction needs of new</a:t>
            </a:r>
            <a:br>
              <a:rPr lang="en-US" dirty="0">
                <a:solidFill>
                  <a:srgbClr val="C66951"/>
                </a:solidFill>
              </a:rPr>
            </a:br>
            <a:r>
              <a:rPr lang="en-US" dirty="0">
                <a:solidFill>
                  <a:srgbClr val="C66951"/>
                </a:solidFill>
              </a:rPr>
              <a:t>teacher educators </a:t>
            </a:r>
            <a:r>
              <a:rPr lang="en-US" b="1" dirty="0">
                <a:solidFill>
                  <a:srgbClr val="C66951"/>
                </a:solidFill>
              </a:rPr>
              <a:t>… </a:t>
            </a:r>
            <a:r>
              <a:rPr lang="en-US" dirty="0">
                <a:solidFill>
                  <a:srgbClr val="C66951"/>
                </a:solidFill>
              </a:rPr>
              <a:t>new teacher educators are in general an under-researched </a:t>
            </a:r>
            <a:r>
              <a:rPr lang="en-US" dirty="0" smtClean="0">
                <a:solidFill>
                  <a:srgbClr val="C66951"/>
                </a:solidFill>
              </a:rPr>
              <a:t>and</a:t>
            </a:r>
            <a:r>
              <a:rPr lang="en-US" dirty="0">
                <a:solidFill>
                  <a:srgbClr val="C66951"/>
                </a:solidFill>
              </a:rPr>
              <a:t> </a:t>
            </a:r>
            <a:r>
              <a:rPr lang="en-US" dirty="0" smtClean="0">
                <a:solidFill>
                  <a:srgbClr val="C66951"/>
                </a:solidFill>
              </a:rPr>
              <a:t>poorly </a:t>
            </a:r>
            <a:r>
              <a:rPr lang="en-US" dirty="0">
                <a:solidFill>
                  <a:srgbClr val="C66951"/>
                </a:solidFill>
              </a:rPr>
              <a:t>understood occupational </a:t>
            </a:r>
            <a:r>
              <a:rPr lang="en-US" dirty="0" smtClean="0">
                <a:solidFill>
                  <a:srgbClr val="C66951"/>
                </a:solidFill>
              </a:rPr>
              <a:t>group</a:t>
            </a:r>
            <a:r>
              <a:rPr lang="en-US" b="1" dirty="0" smtClean="0">
                <a:solidFill>
                  <a:srgbClr val="C66951"/>
                </a:solidFill>
              </a:rPr>
              <a:t>” </a:t>
            </a:r>
            <a:r>
              <a:rPr lang="en-US" dirty="0">
                <a:solidFill>
                  <a:srgbClr val="C66951"/>
                </a:solidFill>
              </a:rPr>
              <a:t>(Murray 2005, 68).</a:t>
            </a:r>
          </a:p>
        </p:txBody>
      </p:sp>
      <p:pic>
        <p:nvPicPr>
          <p:cNvPr id="6" name="Picture 5"/>
          <p:cNvPicPr>
            <a:picLocks noChangeAspect="1"/>
          </p:cNvPicPr>
          <p:nvPr/>
        </p:nvPicPr>
        <p:blipFill>
          <a:blip r:embed="rId2"/>
          <a:stretch>
            <a:fillRect/>
          </a:stretch>
        </p:blipFill>
        <p:spPr>
          <a:xfrm>
            <a:off x="6613288" y="2147570"/>
            <a:ext cx="2204358" cy="2939143"/>
          </a:xfrm>
          <a:prstGeom prst="rect">
            <a:avLst/>
          </a:prstGeom>
        </p:spPr>
      </p:pic>
    </p:spTree>
    <p:extLst>
      <p:ext uri="{BB962C8B-B14F-4D97-AF65-F5344CB8AC3E}">
        <p14:creationId xmlns:p14="http://schemas.microsoft.com/office/powerpoint/2010/main" val="229830149"/>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a:bodyPr>
          <a:lstStyle/>
          <a:p>
            <a:r>
              <a:rPr lang="en-US" sz="2800" dirty="0" smtClean="0"/>
              <a:t>New </a:t>
            </a:r>
            <a:r>
              <a:rPr lang="en-US" sz="2800" dirty="0"/>
              <a:t>teacher </a:t>
            </a:r>
            <a:r>
              <a:rPr lang="en-US" sz="2800" dirty="0" smtClean="0"/>
              <a:t>educators </a:t>
            </a:r>
            <a:r>
              <a:rPr lang="en-US" sz="2800" dirty="0"/>
              <a:t>were </a:t>
            </a:r>
            <a:r>
              <a:rPr lang="en-US" sz="2800" dirty="0" smtClean="0"/>
              <a:t>novice teacher educators and researchers </a:t>
            </a:r>
            <a:r>
              <a:rPr lang="en-US" sz="2800" dirty="0"/>
              <a:t>but were expected to be expert</a:t>
            </a:r>
            <a:br>
              <a:rPr lang="en-US" sz="2800" dirty="0"/>
            </a:br>
            <a:endParaRPr lang="en-US" sz="2800" dirty="0" smtClean="0"/>
          </a:p>
          <a:p>
            <a:r>
              <a:rPr lang="en-US" sz="2800" dirty="0" smtClean="0">
                <a:solidFill>
                  <a:srgbClr val="C66951"/>
                </a:solidFill>
              </a:rPr>
              <a:t>New teacher educators felt like a fraud in higher </a:t>
            </a:r>
            <a:r>
              <a:rPr lang="en-US" sz="2800" dirty="0" err="1" smtClean="0">
                <a:solidFill>
                  <a:srgbClr val="C66951"/>
                </a:solidFill>
              </a:rPr>
              <a:t>ed</a:t>
            </a:r>
            <a:r>
              <a:rPr lang="en-US" sz="2800" dirty="0" smtClean="0">
                <a:solidFill>
                  <a:srgbClr val="C66951"/>
                </a:solidFill>
              </a:rPr>
              <a:t> – very stressed about new responsibilities and transition from classroom teacher to higher </a:t>
            </a:r>
            <a:r>
              <a:rPr lang="en-US" sz="2800" dirty="0" err="1" smtClean="0">
                <a:solidFill>
                  <a:srgbClr val="C66951"/>
                </a:solidFill>
              </a:rPr>
              <a:t>ed</a:t>
            </a:r>
            <a:r>
              <a:rPr lang="en-US" sz="2800" dirty="0" smtClean="0">
                <a:solidFill>
                  <a:srgbClr val="C66951"/>
                </a:solidFill>
              </a:rPr>
              <a:t> instructor was not seamless</a:t>
            </a:r>
            <a:endParaRPr lang="en-US" sz="2800" dirty="0">
              <a:solidFill>
                <a:srgbClr val="C66951"/>
              </a:solidFill>
            </a:endParaRPr>
          </a:p>
        </p:txBody>
      </p:sp>
      <p:sp>
        <p:nvSpPr>
          <p:cNvPr id="5" name="Title 4"/>
          <p:cNvSpPr>
            <a:spLocks noGrp="1"/>
          </p:cNvSpPr>
          <p:nvPr>
            <p:ph type="title"/>
          </p:nvPr>
        </p:nvSpPr>
        <p:spPr/>
        <p:txBody>
          <a:bodyPr/>
          <a:lstStyle/>
          <a:p>
            <a:pPr algn="l"/>
            <a:r>
              <a:rPr lang="en-US" dirty="0"/>
              <a:t>Two Key Findings</a:t>
            </a:r>
            <a:r>
              <a:rPr lang="en-US" dirty="0" smtClean="0"/>
              <a:t/>
            </a:r>
            <a:br>
              <a:rPr lang="en-US" dirty="0" smtClean="0"/>
            </a:br>
            <a:endParaRPr lang="en-US" dirty="0"/>
          </a:p>
        </p:txBody>
      </p:sp>
    </p:spTree>
    <p:extLst>
      <p:ext uri="{BB962C8B-B14F-4D97-AF65-F5344CB8AC3E}">
        <p14:creationId xmlns:p14="http://schemas.microsoft.com/office/powerpoint/2010/main" val="360490376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736600" y="401320"/>
            <a:ext cx="8407400" cy="5724844"/>
          </a:xfrm>
        </p:spPr>
        <p:txBody>
          <a:bodyPr>
            <a:normAutofit/>
          </a:bodyPr>
          <a:lstStyle/>
          <a:p>
            <a:pPr marL="45720" indent="0" algn="ctr">
              <a:buNone/>
            </a:pPr>
            <a:r>
              <a:rPr lang="en-US" sz="2800" b="1" dirty="0">
                <a:solidFill>
                  <a:srgbClr val="534949"/>
                </a:solidFill>
              </a:rPr>
              <a:t>Overall Goal </a:t>
            </a:r>
            <a:endParaRPr lang="en-US" sz="2800" b="1" dirty="0" smtClean="0">
              <a:solidFill>
                <a:srgbClr val="534949"/>
              </a:solidFill>
            </a:endParaRPr>
          </a:p>
          <a:p>
            <a:pPr marL="45720" indent="0">
              <a:buNone/>
            </a:pPr>
            <a:r>
              <a:rPr lang="en-CA" sz="2800" dirty="0" smtClean="0">
                <a:solidFill>
                  <a:srgbClr val="534949"/>
                </a:solidFill>
              </a:rPr>
              <a:t>to </a:t>
            </a:r>
            <a:r>
              <a:rPr lang="en-CA" sz="2800" dirty="0">
                <a:solidFill>
                  <a:srgbClr val="534949"/>
                </a:solidFill>
              </a:rPr>
              <a:t>study in depth a group of literacy/English teacher educators, with  attention to their backgrounds, knowledge, research activities, identity, view of current government initiatives, pedagogy, and course goals</a:t>
            </a:r>
            <a:br>
              <a:rPr lang="en-CA" sz="2800" dirty="0">
                <a:solidFill>
                  <a:srgbClr val="534949"/>
                </a:solidFill>
              </a:rPr>
            </a:br>
            <a:r>
              <a:rPr lang="en-CA" sz="2800" dirty="0" smtClean="0"/>
              <a:t>. </a:t>
            </a:r>
          </a:p>
          <a:p>
            <a:pPr marL="45720" indent="0">
              <a:buNone/>
            </a:pPr>
            <a:endParaRPr lang="en-CA" sz="2800" dirty="0" smtClean="0"/>
          </a:p>
          <a:p>
            <a:endParaRPr lang="en-CA" dirty="0"/>
          </a:p>
        </p:txBody>
      </p:sp>
      <p:sp>
        <p:nvSpPr>
          <p:cNvPr id="5" name="Title 4"/>
          <p:cNvSpPr>
            <a:spLocks noGrp="1"/>
          </p:cNvSpPr>
          <p:nvPr>
            <p:ph type="title" idx="4294967295"/>
          </p:nvPr>
        </p:nvSpPr>
        <p:spPr>
          <a:xfrm>
            <a:off x="0" y="355600"/>
            <a:ext cx="8382000" cy="45719"/>
          </a:xfrm>
        </p:spPr>
        <p:txBody>
          <a:bodyPr/>
          <a:lstStyle/>
          <a:p>
            <a:endParaRPr lang="en-US" dirty="0"/>
          </a:p>
        </p:txBody>
      </p:sp>
      <p:pic>
        <p:nvPicPr>
          <p:cNvPr id="6" name="Picture 5"/>
          <p:cNvPicPr>
            <a:picLocks noChangeAspect="1"/>
          </p:cNvPicPr>
          <p:nvPr/>
        </p:nvPicPr>
        <p:blipFill>
          <a:blip r:embed="rId2"/>
          <a:stretch>
            <a:fillRect/>
          </a:stretch>
        </p:blipFill>
        <p:spPr>
          <a:xfrm rot="1079052">
            <a:off x="6391100" y="3700547"/>
            <a:ext cx="1990900" cy="2654533"/>
          </a:xfrm>
          <a:prstGeom prst="rect">
            <a:avLst/>
          </a:prstGeom>
        </p:spPr>
      </p:pic>
      <p:pic>
        <p:nvPicPr>
          <p:cNvPr id="8" name="Picture 7"/>
          <p:cNvPicPr>
            <a:picLocks noChangeAspect="1"/>
          </p:cNvPicPr>
          <p:nvPr/>
        </p:nvPicPr>
        <p:blipFill>
          <a:blip r:embed="rId3"/>
          <a:stretch>
            <a:fillRect/>
          </a:stretch>
        </p:blipFill>
        <p:spPr>
          <a:xfrm>
            <a:off x="3634610" y="3392766"/>
            <a:ext cx="1872350" cy="2496466"/>
          </a:xfrm>
          <a:prstGeom prst="rect">
            <a:avLst/>
          </a:prstGeom>
        </p:spPr>
      </p:pic>
      <p:pic>
        <p:nvPicPr>
          <p:cNvPr id="9" name="Picture 8"/>
          <p:cNvPicPr>
            <a:picLocks noChangeAspect="1"/>
          </p:cNvPicPr>
          <p:nvPr/>
        </p:nvPicPr>
        <p:blipFill>
          <a:blip r:embed="rId4"/>
          <a:stretch>
            <a:fillRect/>
          </a:stretch>
        </p:blipFill>
        <p:spPr>
          <a:xfrm rot="20746210">
            <a:off x="459800" y="3885196"/>
            <a:ext cx="2058153" cy="2744204"/>
          </a:xfrm>
          <a:prstGeom prst="rect">
            <a:avLst/>
          </a:prstGeom>
        </p:spPr>
      </p:pic>
    </p:spTree>
    <p:extLst>
      <p:ext uri="{BB962C8B-B14F-4D97-AF65-F5344CB8AC3E}">
        <p14:creationId xmlns:p14="http://schemas.microsoft.com/office/powerpoint/2010/main" val="411928971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rot="496777">
            <a:off x="814532" y="1038218"/>
            <a:ext cx="3016181" cy="1508091"/>
          </a:xfrm>
          <a:prstGeom prst="rect">
            <a:avLst/>
          </a:prstGeom>
        </p:spPr>
      </p:pic>
      <p:pic>
        <p:nvPicPr>
          <p:cNvPr id="6" name="Picture 5"/>
          <p:cNvPicPr>
            <a:picLocks noChangeAspect="1"/>
          </p:cNvPicPr>
          <p:nvPr/>
        </p:nvPicPr>
        <p:blipFill>
          <a:blip r:embed="rId3"/>
          <a:stretch>
            <a:fillRect/>
          </a:stretch>
        </p:blipFill>
        <p:spPr>
          <a:xfrm rot="20650540">
            <a:off x="5649527" y="706121"/>
            <a:ext cx="2861894" cy="2044210"/>
          </a:xfrm>
          <a:prstGeom prst="rect">
            <a:avLst/>
          </a:prstGeom>
        </p:spPr>
      </p:pic>
      <p:pic>
        <p:nvPicPr>
          <p:cNvPr id="7" name="Picture 6"/>
          <p:cNvPicPr>
            <a:picLocks noChangeAspect="1"/>
          </p:cNvPicPr>
          <p:nvPr/>
        </p:nvPicPr>
        <p:blipFill>
          <a:blip r:embed="rId4"/>
          <a:stretch>
            <a:fillRect/>
          </a:stretch>
        </p:blipFill>
        <p:spPr>
          <a:xfrm rot="20318390">
            <a:off x="1249906" y="3429000"/>
            <a:ext cx="2673673" cy="1879926"/>
          </a:xfrm>
          <a:prstGeom prst="rect">
            <a:avLst/>
          </a:prstGeom>
        </p:spPr>
      </p:pic>
      <p:pic>
        <p:nvPicPr>
          <p:cNvPr id="8" name="Picture 7"/>
          <p:cNvPicPr>
            <a:picLocks noChangeAspect="1"/>
          </p:cNvPicPr>
          <p:nvPr/>
        </p:nvPicPr>
        <p:blipFill>
          <a:blip r:embed="rId5"/>
          <a:stretch>
            <a:fillRect/>
          </a:stretch>
        </p:blipFill>
        <p:spPr>
          <a:xfrm rot="895341">
            <a:off x="5120854" y="4080896"/>
            <a:ext cx="3126696" cy="1905000"/>
          </a:xfrm>
          <a:prstGeom prst="rect">
            <a:avLst/>
          </a:prstGeom>
        </p:spPr>
      </p:pic>
    </p:spTree>
    <p:extLst>
      <p:ext uri="{BB962C8B-B14F-4D97-AF65-F5344CB8AC3E}">
        <p14:creationId xmlns:p14="http://schemas.microsoft.com/office/powerpoint/2010/main" val="381073665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457200" y="1719072"/>
            <a:ext cx="4907134" cy="4407408"/>
          </a:xfrm>
        </p:spPr>
        <p:txBody>
          <a:bodyPr>
            <a:normAutofit/>
          </a:bodyPr>
          <a:lstStyle/>
          <a:p>
            <a:pPr marL="45720" indent="0">
              <a:buNone/>
            </a:pPr>
            <a:r>
              <a:rPr lang="en-US" dirty="0" smtClean="0"/>
              <a:t>3 interviews: </a:t>
            </a:r>
          </a:p>
          <a:p>
            <a:r>
              <a:rPr lang="en-US" dirty="0" smtClean="0"/>
              <a:t>Background </a:t>
            </a:r>
          </a:p>
          <a:p>
            <a:r>
              <a:rPr lang="en-US" dirty="0" smtClean="0">
                <a:solidFill>
                  <a:srgbClr val="000000"/>
                </a:solidFill>
              </a:rPr>
              <a:t>Pedagogy</a:t>
            </a:r>
          </a:p>
          <a:p>
            <a:r>
              <a:rPr lang="en-US" dirty="0" smtClean="0"/>
              <a:t>Digital technology</a:t>
            </a:r>
          </a:p>
          <a:p>
            <a:pPr marL="45720" indent="0">
              <a:buNone/>
            </a:pPr>
            <a:r>
              <a:rPr lang="en-US" dirty="0" smtClean="0">
                <a:solidFill>
                  <a:srgbClr val="C66951"/>
                </a:solidFill>
              </a:rPr>
              <a:t>Additional Documentation </a:t>
            </a:r>
          </a:p>
          <a:p>
            <a:r>
              <a:rPr lang="en-US" dirty="0" smtClean="0">
                <a:solidFill>
                  <a:srgbClr val="C66951"/>
                </a:solidFill>
              </a:rPr>
              <a:t>Course outlines</a:t>
            </a:r>
            <a:endParaRPr lang="en-US" dirty="0">
              <a:solidFill>
                <a:srgbClr val="C66951"/>
              </a:solidFill>
            </a:endParaRPr>
          </a:p>
          <a:p>
            <a:r>
              <a:rPr lang="en-US" dirty="0">
                <a:solidFill>
                  <a:srgbClr val="C66951"/>
                </a:solidFill>
              </a:rPr>
              <a:t>Faculty profile</a:t>
            </a:r>
          </a:p>
          <a:p>
            <a:r>
              <a:rPr lang="en-US" dirty="0">
                <a:solidFill>
                  <a:srgbClr val="C66951"/>
                </a:solidFill>
              </a:rPr>
              <a:t>Academic writing </a:t>
            </a:r>
          </a:p>
          <a:p>
            <a:endParaRPr lang="en-US" dirty="0"/>
          </a:p>
          <a:p>
            <a:endParaRPr lang="en-US" dirty="0"/>
          </a:p>
        </p:txBody>
      </p:sp>
      <p:sp>
        <p:nvSpPr>
          <p:cNvPr id="3" name="Content Placeholder 2"/>
          <p:cNvSpPr>
            <a:spLocks noGrp="1"/>
          </p:cNvSpPr>
          <p:nvPr>
            <p:ph sz="half" idx="2"/>
          </p:nvPr>
        </p:nvSpPr>
        <p:spPr>
          <a:xfrm>
            <a:off x="5364334" y="1719072"/>
            <a:ext cx="3322466" cy="4407408"/>
          </a:xfrm>
        </p:spPr>
        <p:txBody>
          <a:bodyPr>
            <a:normAutofit/>
          </a:bodyPr>
          <a:lstStyle/>
          <a:p>
            <a:r>
              <a:rPr lang="en-US" dirty="0" err="1" smtClean="0"/>
              <a:t>NVivo</a:t>
            </a:r>
            <a:r>
              <a:rPr lang="en-US" dirty="0" smtClean="0"/>
              <a:t> for data analysis </a:t>
            </a:r>
          </a:p>
          <a:p>
            <a:r>
              <a:rPr lang="en-US" dirty="0" smtClean="0"/>
              <a:t>Nodes </a:t>
            </a:r>
          </a:p>
          <a:p>
            <a:r>
              <a:rPr lang="en-US" dirty="0" smtClean="0"/>
              <a:t>Queries </a:t>
            </a:r>
          </a:p>
          <a:p>
            <a:r>
              <a:rPr lang="en-US" dirty="0" smtClean="0"/>
              <a:t>Notes/memos</a:t>
            </a:r>
          </a:p>
          <a:p>
            <a:endParaRPr lang="en-US" dirty="0"/>
          </a:p>
        </p:txBody>
      </p:sp>
      <p:sp>
        <p:nvSpPr>
          <p:cNvPr id="6" name="Title 5"/>
          <p:cNvSpPr>
            <a:spLocks noGrp="1"/>
          </p:cNvSpPr>
          <p:nvPr>
            <p:ph type="title"/>
          </p:nvPr>
        </p:nvSpPr>
        <p:spPr/>
        <p:txBody>
          <a:bodyPr/>
          <a:lstStyle/>
          <a:p>
            <a:r>
              <a:rPr lang="en-US" dirty="0" smtClean="0"/>
              <a:t>Methodology</a:t>
            </a:r>
            <a:endParaRPr lang="en-US" dirty="0"/>
          </a:p>
        </p:txBody>
      </p:sp>
    </p:spTree>
    <p:extLst>
      <p:ext uri="{BB962C8B-B14F-4D97-AF65-F5344CB8AC3E}">
        <p14:creationId xmlns:p14="http://schemas.microsoft.com/office/powerpoint/2010/main" val="370870597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normAutofit fontScale="92500" lnSpcReduction="10000"/>
          </a:bodyPr>
          <a:lstStyle/>
          <a:p>
            <a:pPr marL="114300" indent="0">
              <a:buNone/>
            </a:pPr>
            <a:r>
              <a:rPr lang="en-CA" dirty="0">
                <a:solidFill>
                  <a:schemeClr val="accent1"/>
                </a:solidFill>
              </a:rPr>
              <a:t>Experience as a classroom teacher</a:t>
            </a:r>
            <a:endParaRPr lang="en-US" dirty="0">
              <a:solidFill>
                <a:schemeClr val="accent1"/>
              </a:solidFill>
            </a:endParaRPr>
          </a:p>
          <a:p>
            <a:endParaRPr lang="en-US" dirty="0">
              <a:solidFill>
                <a:schemeClr val="accent1"/>
              </a:solidFill>
            </a:endParaRPr>
          </a:p>
          <a:p>
            <a:r>
              <a:rPr lang="en-CA" dirty="0">
                <a:solidFill>
                  <a:schemeClr val="accent1"/>
                </a:solidFill>
              </a:rPr>
              <a:t>0 years = 1</a:t>
            </a:r>
            <a:endParaRPr lang="en-US" dirty="0">
              <a:solidFill>
                <a:schemeClr val="accent1"/>
              </a:solidFill>
            </a:endParaRPr>
          </a:p>
          <a:p>
            <a:r>
              <a:rPr lang="en-CA" dirty="0">
                <a:solidFill>
                  <a:schemeClr val="accent1"/>
                </a:solidFill>
              </a:rPr>
              <a:t>1-5 years = 3 </a:t>
            </a:r>
            <a:endParaRPr lang="en-US" dirty="0">
              <a:solidFill>
                <a:schemeClr val="accent1"/>
              </a:solidFill>
            </a:endParaRPr>
          </a:p>
          <a:p>
            <a:r>
              <a:rPr lang="en-CA" dirty="0">
                <a:solidFill>
                  <a:schemeClr val="accent1"/>
                </a:solidFill>
              </a:rPr>
              <a:t>6-10 years = 12</a:t>
            </a:r>
            <a:endParaRPr lang="en-US" dirty="0">
              <a:solidFill>
                <a:schemeClr val="accent1"/>
              </a:solidFill>
            </a:endParaRPr>
          </a:p>
          <a:p>
            <a:r>
              <a:rPr lang="en-CA" dirty="0">
                <a:solidFill>
                  <a:schemeClr val="accent1"/>
                </a:solidFill>
              </a:rPr>
              <a:t>11-20 years= 6</a:t>
            </a:r>
            <a:endParaRPr lang="en-US" dirty="0">
              <a:solidFill>
                <a:schemeClr val="accent1"/>
              </a:solidFill>
            </a:endParaRPr>
          </a:p>
          <a:p>
            <a:r>
              <a:rPr lang="en-CA" dirty="0">
                <a:solidFill>
                  <a:schemeClr val="accent1"/>
                </a:solidFill>
              </a:rPr>
              <a:t>21+ years = 6</a:t>
            </a:r>
            <a:endParaRPr lang="en-US" dirty="0">
              <a:solidFill>
                <a:schemeClr val="accent1"/>
              </a:solidFill>
            </a:endParaRPr>
          </a:p>
          <a:p>
            <a:endParaRPr lang="en-US" dirty="0"/>
          </a:p>
        </p:txBody>
      </p:sp>
      <p:sp>
        <p:nvSpPr>
          <p:cNvPr id="4" name="Content Placeholder 3"/>
          <p:cNvSpPr>
            <a:spLocks noGrp="1"/>
          </p:cNvSpPr>
          <p:nvPr>
            <p:ph sz="half" idx="2"/>
          </p:nvPr>
        </p:nvSpPr>
        <p:spPr/>
        <p:txBody>
          <a:bodyPr>
            <a:normAutofit fontScale="92500" lnSpcReduction="10000"/>
          </a:bodyPr>
          <a:lstStyle/>
          <a:p>
            <a:pPr marL="114300" indent="0">
              <a:buNone/>
            </a:pPr>
            <a:r>
              <a:rPr lang="en-CA" dirty="0"/>
              <a:t>Rank at the University</a:t>
            </a:r>
            <a:endParaRPr lang="en-US" dirty="0"/>
          </a:p>
          <a:p>
            <a:endParaRPr lang="en-CA" dirty="0" smtClean="0"/>
          </a:p>
          <a:p>
            <a:r>
              <a:rPr lang="en-CA" dirty="0" smtClean="0"/>
              <a:t>Assistant </a:t>
            </a:r>
            <a:r>
              <a:rPr lang="en-CA" dirty="0"/>
              <a:t>Professor (</a:t>
            </a:r>
            <a:r>
              <a:rPr lang="en-CA" dirty="0" smtClean="0"/>
              <a:t>Lecturer) </a:t>
            </a:r>
            <a:r>
              <a:rPr lang="en-CA" dirty="0"/>
              <a:t>= 6</a:t>
            </a:r>
            <a:endParaRPr lang="en-US" dirty="0"/>
          </a:p>
          <a:p>
            <a:r>
              <a:rPr lang="en-CA" dirty="0"/>
              <a:t>Associate Professor =5</a:t>
            </a:r>
            <a:endParaRPr lang="en-US" dirty="0"/>
          </a:p>
          <a:p>
            <a:r>
              <a:rPr lang="en-CA" dirty="0"/>
              <a:t>Senior Lecturer = 7</a:t>
            </a:r>
            <a:endParaRPr lang="en-US" dirty="0"/>
          </a:p>
          <a:p>
            <a:r>
              <a:rPr lang="en-CA" dirty="0"/>
              <a:t>Full Professor = 5</a:t>
            </a:r>
            <a:endParaRPr lang="en-US" dirty="0"/>
          </a:p>
          <a:p>
            <a:r>
              <a:rPr lang="en-CA" dirty="0"/>
              <a:t>Other =1</a:t>
            </a:r>
            <a:endParaRPr lang="en-US" dirty="0"/>
          </a:p>
          <a:p>
            <a:r>
              <a:rPr lang="en-CA" dirty="0"/>
              <a:t>Contract = 4 </a:t>
            </a:r>
            <a:endParaRPr lang="en-US" dirty="0"/>
          </a:p>
          <a:p>
            <a:endParaRPr lang="en-US" dirty="0"/>
          </a:p>
        </p:txBody>
      </p:sp>
      <p:sp>
        <p:nvSpPr>
          <p:cNvPr id="2" name="Title 1"/>
          <p:cNvSpPr>
            <a:spLocks noGrp="1"/>
          </p:cNvSpPr>
          <p:nvPr>
            <p:ph type="title"/>
          </p:nvPr>
        </p:nvSpPr>
        <p:spPr/>
        <p:txBody>
          <a:bodyPr/>
          <a:lstStyle/>
          <a:p>
            <a:r>
              <a:rPr lang="en-US" dirty="0" smtClean="0"/>
              <a:t>Participants </a:t>
            </a:r>
            <a:endParaRPr lang="en-US" dirty="0"/>
          </a:p>
        </p:txBody>
      </p:sp>
    </p:spTree>
    <p:extLst>
      <p:ext uri="{BB962C8B-B14F-4D97-AF65-F5344CB8AC3E}">
        <p14:creationId xmlns:p14="http://schemas.microsoft.com/office/powerpoint/2010/main" val="245474633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CA" sz="2800" dirty="0" err="1"/>
              <a:t>Julianna</a:t>
            </a:r>
            <a:r>
              <a:rPr lang="en-CA" sz="2800" dirty="0"/>
              <a:t>: “fun because we have a rich environment as long as you can maintain engagement in the richness and not get grounded down by the emphasis on phonics.</a:t>
            </a:r>
            <a:r>
              <a:rPr lang="en-CA" sz="2800" dirty="0" smtClean="0"/>
              <a:t>”</a:t>
            </a:r>
          </a:p>
          <a:p>
            <a:endParaRPr lang="en-CA" sz="2800" dirty="0"/>
          </a:p>
          <a:p>
            <a:r>
              <a:rPr lang="en-CA" sz="2800" dirty="0" err="1">
                <a:solidFill>
                  <a:srgbClr val="C66951"/>
                </a:solidFill>
              </a:rPr>
              <a:t>Caterina</a:t>
            </a:r>
            <a:r>
              <a:rPr lang="en-CA" sz="2800" dirty="0">
                <a:solidFill>
                  <a:srgbClr val="C66951"/>
                </a:solidFill>
              </a:rPr>
              <a:t>: “fun, exciting, but scary because things are changing so much</a:t>
            </a:r>
            <a:r>
              <a:rPr lang="en-CA" sz="2800" dirty="0" smtClean="0">
                <a:solidFill>
                  <a:srgbClr val="C66951"/>
                </a:solidFill>
              </a:rPr>
              <a:t>.” </a:t>
            </a:r>
          </a:p>
          <a:p>
            <a:endParaRPr lang="en-CA" sz="2800" dirty="0">
              <a:solidFill>
                <a:srgbClr val="C66951"/>
              </a:solidFill>
            </a:endParaRPr>
          </a:p>
          <a:p>
            <a:r>
              <a:rPr lang="en-CA" sz="2800" dirty="0" err="1" smtClean="0"/>
              <a:t>Demerra</a:t>
            </a:r>
            <a:r>
              <a:rPr lang="en-CA" sz="2800" dirty="0"/>
              <a:t>: “fulfilling, engaging, and entangled.”</a:t>
            </a:r>
          </a:p>
          <a:p>
            <a:endParaRPr lang="en-US" dirty="0"/>
          </a:p>
        </p:txBody>
      </p:sp>
      <p:sp>
        <p:nvSpPr>
          <p:cNvPr id="5" name="Title 4"/>
          <p:cNvSpPr>
            <a:spLocks noGrp="1"/>
          </p:cNvSpPr>
          <p:nvPr>
            <p:ph type="title"/>
          </p:nvPr>
        </p:nvSpPr>
        <p:spPr/>
        <p:txBody>
          <a:bodyPr/>
          <a:lstStyle/>
          <a:p>
            <a:r>
              <a:rPr lang="en-US" dirty="0" smtClean="0"/>
              <a:t>Being an LTE is ….</a:t>
            </a:r>
            <a:endParaRPr lang="en-US" dirty="0"/>
          </a:p>
        </p:txBody>
      </p:sp>
    </p:spTree>
    <p:extLst>
      <p:ext uri="{BB962C8B-B14F-4D97-AF65-F5344CB8AC3E}">
        <p14:creationId xmlns:p14="http://schemas.microsoft.com/office/powerpoint/2010/main" val="40655412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endParaRPr lang="en-CA" sz="3200" dirty="0" smtClean="0"/>
          </a:p>
          <a:p>
            <a:r>
              <a:rPr lang="en-CA" sz="3200" dirty="0" smtClean="0">
                <a:solidFill>
                  <a:srgbClr val="534949"/>
                </a:solidFill>
              </a:rPr>
              <a:t>caring </a:t>
            </a:r>
          </a:p>
          <a:p>
            <a:r>
              <a:rPr lang="en-CA" sz="3200" dirty="0" smtClean="0">
                <a:solidFill>
                  <a:srgbClr val="534949"/>
                </a:solidFill>
              </a:rPr>
              <a:t>listener</a:t>
            </a:r>
          </a:p>
          <a:p>
            <a:r>
              <a:rPr lang="en-CA" sz="3200" dirty="0" smtClean="0">
                <a:solidFill>
                  <a:srgbClr val="534949"/>
                </a:solidFill>
              </a:rPr>
              <a:t>reflective </a:t>
            </a:r>
          </a:p>
          <a:p>
            <a:r>
              <a:rPr lang="en-CA" sz="3200" dirty="0" smtClean="0">
                <a:solidFill>
                  <a:srgbClr val="534949"/>
                </a:solidFill>
              </a:rPr>
              <a:t>team player</a:t>
            </a:r>
          </a:p>
          <a:p>
            <a:r>
              <a:rPr lang="en-CA" sz="3200" dirty="0" smtClean="0">
                <a:solidFill>
                  <a:srgbClr val="534949"/>
                </a:solidFill>
              </a:rPr>
              <a:t>compassionate</a:t>
            </a:r>
            <a:endParaRPr lang="en-CA" sz="3200" dirty="0" smtClean="0">
              <a:solidFill>
                <a:srgbClr val="534949"/>
              </a:solidFill>
            </a:endParaRPr>
          </a:p>
          <a:p>
            <a:r>
              <a:rPr lang="en-CA" sz="3200" dirty="0" smtClean="0">
                <a:solidFill>
                  <a:srgbClr val="534949"/>
                </a:solidFill>
              </a:rPr>
              <a:t>flexible </a:t>
            </a:r>
            <a:endParaRPr lang="en-US" sz="3200" dirty="0">
              <a:solidFill>
                <a:srgbClr val="534949"/>
              </a:solidFill>
            </a:endParaRPr>
          </a:p>
          <a:p>
            <a:endParaRPr lang="en-US" dirty="0"/>
          </a:p>
        </p:txBody>
      </p:sp>
      <p:sp>
        <p:nvSpPr>
          <p:cNvPr id="9" name="Title 8"/>
          <p:cNvSpPr>
            <a:spLocks noGrp="1"/>
          </p:cNvSpPr>
          <p:nvPr>
            <p:ph type="title"/>
          </p:nvPr>
        </p:nvSpPr>
        <p:spPr/>
        <p:txBody>
          <a:bodyPr/>
          <a:lstStyle/>
          <a:p>
            <a:r>
              <a:rPr lang="en-US" dirty="0" smtClean="0"/>
              <a:t>Qualities of an Effective LTE</a:t>
            </a:r>
            <a:endParaRPr lang="en-US" dirty="0"/>
          </a:p>
        </p:txBody>
      </p:sp>
      <p:pic>
        <p:nvPicPr>
          <p:cNvPr id="4" name="Picture 3"/>
          <p:cNvPicPr>
            <a:picLocks noChangeAspect="1"/>
          </p:cNvPicPr>
          <p:nvPr/>
        </p:nvPicPr>
        <p:blipFill>
          <a:blip r:embed="rId2"/>
          <a:stretch>
            <a:fillRect/>
          </a:stretch>
        </p:blipFill>
        <p:spPr>
          <a:xfrm flipH="1">
            <a:off x="6266787" y="2551007"/>
            <a:ext cx="2552928" cy="3403904"/>
          </a:xfrm>
          <a:prstGeom prst="rect">
            <a:avLst/>
          </a:prstGeom>
        </p:spPr>
      </p:pic>
    </p:spTree>
    <p:extLst>
      <p:ext uri="{BB962C8B-B14F-4D97-AF65-F5344CB8AC3E}">
        <p14:creationId xmlns:p14="http://schemas.microsoft.com/office/powerpoint/2010/main" val="293819062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lstStyle/>
          <a:p>
            <a:pPr marL="45720" indent="0">
              <a:buNone/>
            </a:pPr>
            <a:endParaRPr lang="en-US" dirty="0" smtClean="0"/>
          </a:p>
          <a:p>
            <a:pPr marL="45720" indent="0">
              <a:buNone/>
            </a:pPr>
            <a:endParaRPr lang="en-US" dirty="0">
              <a:solidFill>
                <a:srgbClr val="534949"/>
              </a:solidFill>
            </a:endParaRPr>
          </a:p>
          <a:p>
            <a:pPr marL="45720" indent="0">
              <a:buNone/>
            </a:pPr>
            <a:r>
              <a:rPr lang="en-US" dirty="0" smtClean="0">
                <a:solidFill>
                  <a:srgbClr val="534949"/>
                </a:solidFill>
              </a:rPr>
              <a:t>Student </a:t>
            </a:r>
            <a:r>
              <a:rPr lang="en-US" dirty="0">
                <a:solidFill>
                  <a:srgbClr val="534949"/>
                </a:solidFill>
              </a:rPr>
              <a:t>teachers are more interested that I was a classroom teacher </a:t>
            </a:r>
            <a:r>
              <a:rPr lang="en-US" dirty="0" smtClean="0">
                <a:solidFill>
                  <a:srgbClr val="534949"/>
                </a:solidFill>
              </a:rPr>
              <a:t>than that  </a:t>
            </a:r>
            <a:r>
              <a:rPr lang="en-US" dirty="0">
                <a:solidFill>
                  <a:srgbClr val="534949"/>
                </a:solidFill>
              </a:rPr>
              <a:t>I have a PhD. </a:t>
            </a:r>
            <a:r>
              <a:rPr lang="en-US" dirty="0" smtClean="0">
                <a:solidFill>
                  <a:srgbClr val="534949"/>
                </a:solidFill>
              </a:rPr>
              <a:t>Sara</a:t>
            </a:r>
            <a:endParaRPr lang="en-US" dirty="0">
              <a:solidFill>
                <a:srgbClr val="534949"/>
              </a:solidFill>
            </a:endParaRPr>
          </a:p>
        </p:txBody>
      </p:sp>
      <p:sp>
        <p:nvSpPr>
          <p:cNvPr id="3" name="Content Placeholder 2"/>
          <p:cNvSpPr>
            <a:spLocks noGrp="1"/>
          </p:cNvSpPr>
          <p:nvPr>
            <p:ph sz="half" idx="2"/>
          </p:nvPr>
        </p:nvSpPr>
        <p:spPr/>
        <p:txBody>
          <a:bodyPr/>
          <a:lstStyle/>
          <a:p>
            <a:pPr marL="45720" indent="0">
              <a:buNone/>
            </a:pPr>
            <a:r>
              <a:rPr lang="en-US" dirty="0" smtClean="0">
                <a:solidFill>
                  <a:srgbClr val="C66951"/>
                </a:solidFill>
              </a:rPr>
              <a:t>Colleagues feel that research done in schools is inferior. </a:t>
            </a:r>
          </a:p>
          <a:p>
            <a:pPr marL="45720" indent="0">
              <a:buNone/>
            </a:pPr>
            <a:endParaRPr lang="en-US" dirty="0" smtClean="0">
              <a:solidFill>
                <a:srgbClr val="C66951"/>
              </a:solidFill>
            </a:endParaRPr>
          </a:p>
          <a:p>
            <a:pPr marL="45720" indent="0">
              <a:buNone/>
            </a:pPr>
            <a:endParaRPr lang="en-US" dirty="0">
              <a:solidFill>
                <a:srgbClr val="C66951"/>
              </a:solidFill>
            </a:endParaRPr>
          </a:p>
          <a:p>
            <a:pPr marL="45720" indent="0">
              <a:buNone/>
            </a:pPr>
            <a:endParaRPr lang="en-US" dirty="0">
              <a:solidFill>
                <a:srgbClr val="C66951"/>
              </a:solidFill>
            </a:endParaRPr>
          </a:p>
        </p:txBody>
      </p:sp>
      <p:sp>
        <p:nvSpPr>
          <p:cNvPr id="6" name="Title 5"/>
          <p:cNvSpPr>
            <a:spLocks noGrp="1"/>
          </p:cNvSpPr>
          <p:nvPr>
            <p:ph type="title"/>
          </p:nvPr>
        </p:nvSpPr>
        <p:spPr/>
        <p:txBody>
          <a:bodyPr/>
          <a:lstStyle/>
          <a:p>
            <a:r>
              <a:rPr lang="en-US" dirty="0" smtClean="0"/>
              <a:t>Underappreciated! </a:t>
            </a:r>
            <a:endParaRPr lang="en-US" dirty="0"/>
          </a:p>
        </p:txBody>
      </p:sp>
      <p:pic>
        <p:nvPicPr>
          <p:cNvPr id="8" name="Picture 7"/>
          <p:cNvPicPr>
            <a:picLocks noChangeAspect="1"/>
          </p:cNvPicPr>
          <p:nvPr/>
        </p:nvPicPr>
        <p:blipFill>
          <a:blip r:embed="rId2"/>
          <a:stretch>
            <a:fillRect/>
          </a:stretch>
        </p:blipFill>
        <p:spPr>
          <a:xfrm>
            <a:off x="5797670" y="3721820"/>
            <a:ext cx="2437010" cy="2404660"/>
          </a:xfrm>
          <a:prstGeom prst="rect">
            <a:avLst/>
          </a:prstGeom>
        </p:spPr>
      </p:pic>
    </p:spTree>
    <p:extLst>
      <p:ext uri="{BB962C8B-B14F-4D97-AF65-F5344CB8AC3E}">
        <p14:creationId xmlns:p14="http://schemas.microsoft.com/office/powerpoint/2010/main" val="95460509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marL="45720" indent="0">
              <a:buNone/>
            </a:pPr>
            <a:endParaRPr lang="en-US" dirty="0"/>
          </a:p>
        </p:txBody>
      </p:sp>
      <p:sp>
        <p:nvSpPr>
          <p:cNvPr id="5" name="Title 4"/>
          <p:cNvSpPr>
            <a:spLocks noGrp="1"/>
          </p:cNvSpPr>
          <p:nvPr>
            <p:ph type="title"/>
          </p:nvPr>
        </p:nvSpPr>
        <p:spPr/>
        <p:txBody>
          <a:bodyPr/>
          <a:lstStyle/>
          <a:p>
            <a:r>
              <a:rPr lang="en-US" dirty="0" smtClean="0"/>
              <a:t>Influence on LTEs</a:t>
            </a:r>
            <a:endParaRPr lang="en-US" dirty="0"/>
          </a:p>
        </p:txBody>
      </p:sp>
      <p:sp>
        <p:nvSpPr>
          <p:cNvPr id="4" name="Rectangle 3"/>
          <p:cNvSpPr/>
          <p:nvPr/>
        </p:nvSpPr>
        <p:spPr>
          <a:xfrm>
            <a:off x="380999" y="2116667"/>
            <a:ext cx="8763001" cy="4524316"/>
          </a:xfrm>
          <a:prstGeom prst="rect">
            <a:avLst/>
          </a:prstGeom>
        </p:spPr>
        <p:txBody>
          <a:bodyPr wrap="square">
            <a:spAutoFit/>
          </a:bodyPr>
          <a:lstStyle/>
          <a:p>
            <a:pPr marL="457200" indent="-457200">
              <a:buFont typeface="Arial"/>
              <a:buChar char="•"/>
            </a:pPr>
            <a:r>
              <a:rPr lang="en-US" sz="3600" dirty="0">
                <a:solidFill>
                  <a:schemeClr val="tx2"/>
                </a:solidFill>
              </a:rPr>
              <a:t>A caring </a:t>
            </a:r>
            <a:r>
              <a:rPr lang="en-US" sz="3600" dirty="0" smtClean="0">
                <a:solidFill>
                  <a:schemeClr val="tx2"/>
                </a:solidFill>
              </a:rPr>
              <a:t>elementary/</a:t>
            </a:r>
            <a:r>
              <a:rPr lang="en-US" sz="3600" dirty="0">
                <a:solidFill>
                  <a:schemeClr val="tx2"/>
                </a:solidFill>
              </a:rPr>
              <a:t>secondary school teacher </a:t>
            </a:r>
          </a:p>
          <a:p>
            <a:pPr marL="457200" indent="-457200">
              <a:buFont typeface="Arial"/>
              <a:buChar char="•"/>
            </a:pPr>
            <a:r>
              <a:rPr lang="en-US" sz="3600" dirty="0">
                <a:solidFill>
                  <a:srgbClr val="C66951"/>
                </a:solidFill>
              </a:rPr>
              <a:t>Experience as a classroom teacher</a:t>
            </a:r>
          </a:p>
          <a:p>
            <a:pPr marL="457200" indent="-457200">
              <a:buFont typeface="Arial"/>
              <a:buChar char="•"/>
            </a:pPr>
            <a:r>
              <a:rPr lang="en-US" sz="3600" dirty="0">
                <a:solidFill>
                  <a:srgbClr val="534949"/>
                </a:solidFill>
              </a:rPr>
              <a:t>Life experiences (e.g., </a:t>
            </a:r>
            <a:r>
              <a:rPr lang="en-US" sz="3600" dirty="0" smtClean="0">
                <a:solidFill>
                  <a:srgbClr val="534949"/>
                </a:solidFill>
              </a:rPr>
              <a:t>being ELL; being a parent)</a:t>
            </a:r>
            <a:endParaRPr lang="en-US" sz="3600" dirty="0">
              <a:solidFill>
                <a:srgbClr val="534949"/>
              </a:solidFill>
            </a:endParaRPr>
          </a:p>
          <a:p>
            <a:pPr marL="457200" indent="-457200">
              <a:buFont typeface="Arial"/>
              <a:buChar char="•"/>
            </a:pPr>
            <a:r>
              <a:rPr lang="en-US" sz="3600" dirty="0">
                <a:solidFill>
                  <a:srgbClr val="C66951"/>
                </a:solidFill>
              </a:rPr>
              <a:t>Being part of an international research group</a:t>
            </a:r>
          </a:p>
          <a:p>
            <a:pPr marL="457200" indent="-457200">
              <a:buFont typeface="Arial"/>
              <a:buChar char="•"/>
            </a:pPr>
            <a:r>
              <a:rPr lang="en-US" sz="3600" dirty="0">
                <a:solidFill>
                  <a:srgbClr val="534949"/>
                </a:solidFill>
              </a:rPr>
              <a:t>Mentor </a:t>
            </a:r>
          </a:p>
        </p:txBody>
      </p:sp>
    </p:spTree>
    <p:extLst>
      <p:ext uri="{BB962C8B-B14F-4D97-AF65-F5344CB8AC3E}">
        <p14:creationId xmlns:p14="http://schemas.microsoft.com/office/powerpoint/2010/main" val="3709375695"/>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lang="en-US" dirty="0" smtClean="0"/>
              <a:t>Spheres of knowledge </a:t>
            </a:r>
            <a:endParaRPr lang="en-US" dirty="0"/>
          </a:p>
        </p:txBody>
      </p:sp>
      <p:sp>
        <p:nvSpPr>
          <p:cNvPr id="5" name="Title 4"/>
          <p:cNvSpPr>
            <a:spLocks noGrp="1"/>
          </p:cNvSpPr>
          <p:nvPr>
            <p:ph type="title"/>
          </p:nvPr>
        </p:nvSpPr>
        <p:spPr/>
        <p:txBody>
          <a:bodyPr/>
          <a:lstStyle/>
          <a:p>
            <a:r>
              <a:rPr lang="en-US" dirty="0" smtClean="0"/>
              <a:t>What do LTEs </a:t>
            </a:r>
            <a:br>
              <a:rPr lang="en-US" dirty="0" smtClean="0"/>
            </a:br>
            <a:r>
              <a:rPr lang="en-US" dirty="0" smtClean="0"/>
              <a:t>need to Know? </a:t>
            </a:r>
            <a:endParaRPr lang="en-US" dirty="0"/>
          </a:p>
        </p:txBody>
      </p:sp>
    </p:spTree>
    <p:extLst>
      <p:ext uri="{BB962C8B-B14F-4D97-AF65-F5344CB8AC3E}">
        <p14:creationId xmlns:p14="http://schemas.microsoft.com/office/powerpoint/2010/main" val="965299877"/>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3832" y="820271"/>
            <a:ext cx="7325392" cy="5552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16611890"/>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dirty="0" smtClean="0"/>
              <a:t>Know how to read research </a:t>
            </a:r>
            <a:endParaRPr lang="en-US" sz="2800" dirty="0" smtClean="0"/>
          </a:p>
          <a:p>
            <a:endParaRPr lang="en-US" sz="2800" dirty="0" smtClean="0"/>
          </a:p>
          <a:p>
            <a:r>
              <a:rPr lang="en-US" sz="2800" dirty="0" smtClean="0">
                <a:solidFill>
                  <a:srgbClr val="C66951"/>
                </a:solidFill>
              </a:rPr>
              <a:t>Use research findings in the development of  courses </a:t>
            </a:r>
            <a:endParaRPr lang="en-US" sz="2800" dirty="0" smtClean="0">
              <a:solidFill>
                <a:srgbClr val="C66951"/>
              </a:solidFill>
            </a:endParaRPr>
          </a:p>
          <a:p>
            <a:endParaRPr lang="en-US" sz="2800" dirty="0" smtClean="0">
              <a:solidFill>
                <a:srgbClr val="C66951"/>
              </a:solidFill>
            </a:endParaRPr>
          </a:p>
          <a:p>
            <a:r>
              <a:rPr lang="en-US" sz="2800" dirty="0"/>
              <a:t>Conduct research </a:t>
            </a:r>
            <a:r>
              <a:rPr lang="en-US" sz="2800" dirty="0" smtClean="0"/>
              <a:t>– essential to being full member of higher education </a:t>
            </a:r>
            <a:endParaRPr lang="en-US" sz="2800" dirty="0"/>
          </a:p>
          <a:p>
            <a:endParaRPr lang="en-US" dirty="0"/>
          </a:p>
        </p:txBody>
      </p:sp>
      <p:sp>
        <p:nvSpPr>
          <p:cNvPr id="5" name="Title 4"/>
          <p:cNvSpPr>
            <a:spLocks noGrp="1"/>
          </p:cNvSpPr>
          <p:nvPr>
            <p:ph type="title"/>
          </p:nvPr>
        </p:nvSpPr>
        <p:spPr/>
        <p:txBody>
          <a:bodyPr/>
          <a:lstStyle/>
          <a:p>
            <a:r>
              <a:rPr lang="en-US" b="1" dirty="0"/>
              <a:t>Knowledge of Research </a:t>
            </a:r>
            <a:endParaRPr lang="en-US" dirty="0"/>
          </a:p>
        </p:txBody>
      </p:sp>
    </p:spTree>
    <p:extLst>
      <p:ext uri="{BB962C8B-B14F-4D97-AF65-F5344CB8AC3E}">
        <p14:creationId xmlns:p14="http://schemas.microsoft.com/office/powerpoint/2010/main" val="308167480"/>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sz="half" idx="4294967295"/>
          </p:nvPr>
        </p:nvSpPr>
        <p:spPr>
          <a:xfrm>
            <a:off x="416010" y="306503"/>
            <a:ext cx="8188820" cy="6048577"/>
          </a:xfrm>
        </p:spPr>
        <p:txBody>
          <a:bodyPr>
            <a:noAutofit/>
          </a:bodyPr>
          <a:lstStyle/>
          <a:p>
            <a:pPr marL="114300" indent="0">
              <a:buNone/>
            </a:pPr>
            <a:r>
              <a:rPr lang="en-CA" sz="3600" dirty="0">
                <a:solidFill>
                  <a:srgbClr val="C66951"/>
                </a:solidFill>
              </a:rPr>
              <a:t>Beforehand, I didn’t think it was important to do research because I thought your knowledge came from what you did [as a classroom teacher]. And I must say that now I can see what research brings to the process.  You look at things differently in some ways ... you can see how what you’re seeing in one school is generalizable to schools across the board ...  </a:t>
            </a:r>
            <a:r>
              <a:rPr lang="en-CA" sz="3600" dirty="0" smtClean="0">
                <a:solidFill>
                  <a:srgbClr val="C66951"/>
                </a:solidFill>
              </a:rPr>
              <a:t>Beatrice</a:t>
            </a:r>
            <a:endParaRPr lang="en-CA" sz="3600" dirty="0">
              <a:solidFill>
                <a:srgbClr val="C66951"/>
              </a:solidFill>
            </a:endParaRPr>
          </a:p>
        </p:txBody>
      </p:sp>
    </p:spTree>
    <p:extLst>
      <p:ext uri="{BB962C8B-B14F-4D97-AF65-F5344CB8AC3E}">
        <p14:creationId xmlns:p14="http://schemas.microsoft.com/office/powerpoint/2010/main" val="1094333400"/>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571500" indent="-457200"/>
            <a:r>
              <a:rPr lang="en-CA" sz="2800" dirty="0" smtClean="0">
                <a:solidFill>
                  <a:srgbClr val="C66951"/>
                </a:solidFill>
              </a:rPr>
              <a:t>“</a:t>
            </a:r>
            <a:r>
              <a:rPr lang="en-CA" sz="2800" dirty="0">
                <a:solidFill>
                  <a:srgbClr val="C66951"/>
                </a:solidFill>
              </a:rPr>
              <a:t>If everyone else has a doctorate, you have to have one too.</a:t>
            </a:r>
            <a:r>
              <a:rPr lang="en-CA" sz="2800" dirty="0" smtClean="0">
                <a:solidFill>
                  <a:srgbClr val="C66951"/>
                </a:solidFill>
              </a:rPr>
              <a:t>” </a:t>
            </a:r>
            <a:r>
              <a:rPr lang="en-CA" sz="2800" dirty="0" smtClean="0">
                <a:solidFill>
                  <a:srgbClr val="C66951"/>
                </a:solidFill>
              </a:rPr>
              <a:t>Beatrice</a:t>
            </a:r>
          </a:p>
          <a:p>
            <a:pPr marL="114300" indent="0">
              <a:buNone/>
            </a:pPr>
            <a:endParaRPr lang="en-CA" sz="2800" dirty="0" smtClean="0">
              <a:solidFill>
                <a:srgbClr val="C66951"/>
              </a:solidFill>
            </a:endParaRPr>
          </a:p>
          <a:p>
            <a:pPr marL="571500" indent="-457200"/>
            <a:r>
              <a:rPr lang="en-US" sz="2800" dirty="0">
                <a:solidFill>
                  <a:srgbClr val="534949"/>
                </a:solidFill>
              </a:rPr>
              <a:t>[O]f course I’m always finding out new things, but that's part of what I mean about being intellectually active and critical. </a:t>
            </a:r>
            <a:r>
              <a:rPr lang="en-US" sz="2800" dirty="0" smtClean="0">
                <a:solidFill>
                  <a:srgbClr val="534949"/>
                </a:solidFill>
              </a:rPr>
              <a:t>Justin </a:t>
            </a:r>
            <a:endParaRPr lang="en-CA" sz="2800" dirty="0">
              <a:solidFill>
                <a:srgbClr val="534949"/>
              </a:solidFill>
            </a:endParaRPr>
          </a:p>
          <a:p>
            <a:pPr marL="114300" indent="0">
              <a:buNone/>
            </a:pPr>
            <a:endParaRPr lang="en-CA" sz="2800" dirty="0">
              <a:solidFill>
                <a:srgbClr val="C66951"/>
              </a:solidFill>
            </a:endParaRPr>
          </a:p>
          <a:p>
            <a:endParaRPr lang="en-US" sz="2800" dirty="0"/>
          </a:p>
        </p:txBody>
      </p:sp>
      <p:sp>
        <p:nvSpPr>
          <p:cNvPr id="2" name="Title 1"/>
          <p:cNvSpPr>
            <a:spLocks noGrp="1"/>
          </p:cNvSpPr>
          <p:nvPr>
            <p:ph type="title"/>
          </p:nvPr>
        </p:nvSpPr>
        <p:spPr/>
        <p:txBody>
          <a:bodyPr/>
          <a:lstStyle/>
          <a:p>
            <a:r>
              <a:rPr lang="en-CA" dirty="0">
                <a:solidFill>
                  <a:srgbClr val="C66951"/>
                </a:solidFill>
              </a:rPr>
              <a:t>PhD instantly provides status: </a:t>
            </a:r>
            <a:br>
              <a:rPr lang="en-CA" dirty="0">
                <a:solidFill>
                  <a:srgbClr val="C66951"/>
                </a:solidFill>
              </a:rPr>
            </a:br>
            <a:endParaRPr lang="en-US" dirty="0"/>
          </a:p>
        </p:txBody>
      </p:sp>
    </p:spTree>
    <p:extLst>
      <p:ext uri="{BB962C8B-B14F-4D97-AF65-F5344CB8AC3E}">
        <p14:creationId xmlns:p14="http://schemas.microsoft.com/office/powerpoint/2010/main" val="186597365"/>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sz="3200" dirty="0">
                <a:solidFill>
                  <a:srgbClr val="534949"/>
                </a:solidFill>
              </a:rPr>
              <a:t>“If students of teaching are to genuinely ‘see into teaching,’ then they require access to the thoughts and actions that shape such practice; they need to be able to see and hear the pedagogical reasoning that underpins the teaching that they are experiencing” </a:t>
            </a:r>
            <a:r>
              <a:rPr lang="en-US" sz="3200" dirty="0" err="1">
                <a:solidFill>
                  <a:srgbClr val="534949"/>
                </a:solidFill>
              </a:rPr>
              <a:t>Loughran</a:t>
            </a:r>
            <a:endParaRPr lang="en-US" sz="3200" dirty="0">
              <a:solidFill>
                <a:srgbClr val="534949"/>
              </a:solidFill>
            </a:endParaRPr>
          </a:p>
          <a:p>
            <a:endParaRPr lang="en-US" dirty="0"/>
          </a:p>
        </p:txBody>
      </p:sp>
      <p:sp>
        <p:nvSpPr>
          <p:cNvPr id="5" name="Title 4"/>
          <p:cNvSpPr>
            <a:spLocks noGrp="1"/>
          </p:cNvSpPr>
          <p:nvPr>
            <p:ph type="title"/>
          </p:nvPr>
        </p:nvSpPr>
        <p:spPr/>
        <p:txBody>
          <a:bodyPr/>
          <a:lstStyle/>
          <a:p>
            <a:r>
              <a:rPr lang="en-US" b="1" dirty="0"/>
              <a:t>Knowledge of Pedagogy </a:t>
            </a:r>
            <a:r>
              <a:rPr lang="en-US" b="1" dirty="0" smtClean="0"/>
              <a:t/>
            </a:r>
            <a:br>
              <a:rPr lang="en-US" b="1" dirty="0" smtClean="0"/>
            </a:br>
            <a:r>
              <a:rPr lang="en-US" b="1" dirty="0" smtClean="0"/>
              <a:t>of </a:t>
            </a:r>
            <a:r>
              <a:rPr lang="en-US" b="1" dirty="0"/>
              <a:t>Higher Education </a:t>
            </a:r>
            <a:endParaRPr lang="en-US" dirty="0"/>
          </a:p>
        </p:txBody>
      </p:sp>
      <p:pic>
        <p:nvPicPr>
          <p:cNvPr id="6" name="Picture 5"/>
          <p:cNvPicPr>
            <a:picLocks noChangeAspect="1"/>
          </p:cNvPicPr>
          <p:nvPr/>
        </p:nvPicPr>
        <p:blipFill>
          <a:blip r:embed="rId2"/>
          <a:stretch>
            <a:fillRect/>
          </a:stretch>
        </p:blipFill>
        <p:spPr>
          <a:xfrm>
            <a:off x="6162475" y="4930978"/>
            <a:ext cx="1381470" cy="1458218"/>
          </a:xfrm>
          <a:prstGeom prst="rect">
            <a:avLst/>
          </a:prstGeom>
        </p:spPr>
      </p:pic>
    </p:spTree>
    <p:extLst>
      <p:ext uri="{BB962C8B-B14F-4D97-AF65-F5344CB8AC3E}">
        <p14:creationId xmlns:p14="http://schemas.microsoft.com/office/powerpoint/2010/main" val="2542399191"/>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228633" y="869761"/>
            <a:ext cx="6847215" cy="5016757"/>
          </a:xfrm>
          <a:prstGeom prst="rect">
            <a:avLst/>
          </a:prstGeom>
        </p:spPr>
        <p:txBody>
          <a:bodyPr wrap="square">
            <a:spAutoFit/>
          </a:bodyPr>
          <a:lstStyle/>
          <a:p>
            <a:r>
              <a:rPr lang="en-US" sz="3200" dirty="0">
                <a:solidFill>
                  <a:srgbClr val="C66951"/>
                </a:solidFill>
              </a:rPr>
              <a:t>On a good day … one has some credibility with one’s student teachers precisely because one can talk from first-hand experience. At the same time, on a bad day, I’m aware that students think this must have happened in some era where dinosaurs roamed the earth and it’s really not relevant to current reality</a:t>
            </a:r>
            <a:r>
              <a:rPr lang="en-US" sz="3200" dirty="0" smtClean="0">
                <a:solidFill>
                  <a:srgbClr val="C66951"/>
                </a:solidFill>
              </a:rPr>
              <a:t>. Justin</a:t>
            </a:r>
            <a:endParaRPr lang="en-US" sz="3200" dirty="0">
              <a:solidFill>
                <a:srgbClr val="C66951"/>
              </a:solidFill>
            </a:endParaRPr>
          </a:p>
        </p:txBody>
      </p:sp>
    </p:spTree>
    <p:extLst>
      <p:ext uri="{BB962C8B-B14F-4D97-AF65-F5344CB8AC3E}">
        <p14:creationId xmlns:p14="http://schemas.microsoft.com/office/powerpoint/2010/main" val="2021831820"/>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normAutofit fontScale="92500"/>
          </a:bodyPr>
          <a:lstStyle/>
          <a:p>
            <a:pPr marL="45720" indent="0">
              <a:buNone/>
            </a:pPr>
            <a:r>
              <a:rPr lang="en-US" sz="3200" dirty="0">
                <a:solidFill>
                  <a:srgbClr val="534949"/>
                </a:solidFill>
              </a:rPr>
              <a:t>Draw on:</a:t>
            </a:r>
          </a:p>
          <a:p>
            <a:r>
              <a:rPr lang="en-US" sz="3200" dirty="0">
                <a:solidFill>
                  <a:srgbClr val="534949"/>
                </a:solidFill>
              </a:rPr>
              <a:t>Classroom teacher experiences</a:t>
            </a:r>
          </a:p>
          <a:p>
            <a:r>
              <a:rPr lang="en-US" sz="3200" dirty="0">
                <a:solidFill>
                  <a:srgbClr val="C66951"/>
                </a:solidFill>
              </a:rPr>
              <a:t>Research </a:t>
            </a:r>
          </a:p>
          <a:p>
            <a:r>
              <a:rPr lang="en-US" sz="3200" dirty="0">
                <a:solidFill>
                  <a:srgbClr val="534949"/>
                </a:solidFill>
              </a:rPr>
              <a:t>Reflection on and reflection in action </a:t>
            </a:r>
          </a:p>
          <a:p>
            <a:r>
              <a:rPr lang="en-US" sz="3200" dirty="0">
                <a:solidFill>
                  <a:srgbClr val="C66951"/>
                </a:solidFill>
              </a:rPr>
              <a:t>Collaboration with colleagues</a:t>
            </a:r>
          </a:p>
          <a:p>
            <a:endParaRPr lang="en-US" dirty="0"/>
          </a:p>
        </p:txBody>
      </p:sp>
      <p:sp>
        <p:nvSpPr>
          <p:cNvPr id="7" name="Content Placeholder 6"/>
          <p:cNvSpPr>
            <a:spLocks noGrp="1"/>
          </p:cNvSpPr>
          <p:nvPr>
            <p:ph sz="half" idx="2"/>
          </p:nvPr>
        </p:nvSpPr>
        <p:spPr/>
        <p:txBody>
          <a:bodyPr>
            <a:normAutofit fontScale="92500"/>
          </a:bodyPr>
          <a:lstStyle/>
          <a:p>
            <a:endParaRPr lang="en-US"/>
          </a:p>
        </p:txBody>
      </p:sp>
      <p:sp>
        <p:nvSpPr>
          <p:cNvPr id="5" name="Title 4"/>
          <p:cNvSpPr>
            <a:spLocks noGrp="1"/>
          </p:cNvSpPr>
          <p:nvPr>
            <p:ph type="title"/>
          </p:nvPr>
        </p:nvSpPr>
        <p:spPr/>
        <p:txBody>
          <a:bodyPr/>
          <a:lstStyle/>
          <a:p>
            <a:r>
              <a:rPr lang="en-US" dirty="0" smtClean="0"/>
              <a:t>Developing Goals for Courses</a:t>
            </a:r>
            <a:endParaRPr lang="en-US" dirty="0"/>
          </a:p>
        </p:txBody>
      </p:sp>
      <p:pic>
        <p:nvPicPr>
          <p:cNvPr id="6" name="Picture 5"/>
          <p:cNvPicPr>
            <a:picLocks noChangeAspect="1"/>
          </p:cNvPicPr>
          <p:nvPr/>
        </p:nvPicPr>
        <p:blipFill>
          <a:blip r:embed="rId2"/>
          <a:stretch>
            <a:fillRect/>
          </a:stretch>
        </p:blipFill>
        <p:spPr>
          <a:xfrm>
            <a:off x="5014010" y="1936937"/>
            <a:ext cx="3748249" cy="4277785"/>
          </a:xfrm>
          <a:prstGeom prst="rect">
            <a:avLst/>
          </a:prstGeom>
        </p:spPr>
      </p:pic>
    </p:spTree>
    <p:extLst>
      <p:ext uri="{BB962C8B-B14F-4D97-AF65-F5344CB8AC3E}">
        <p14:creationId xmlns:p14="http://schemas.microsoft.com/office/powerpoint/2010/main" val="2278609131"/>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342900" indent="-342900"/>
            <a:r>
              <a:rPr lang="en-CA" sz="2800" dirty="0">
                <a:solidFill>
                  <a:srgbClr val="534949"/>
                </a:solidFill>
              </a:rPr>
              <a:t>Justin:  “prepare student teachers for a lifetime of teaching; prepare them to be public intellectuals; see schools as an emancipatory space </a:t>
            </a:r>
          </a:p>
          <a:p>
            <a:pPr marL="342900" indent="-342900"/>
            <a:r>
              <a:rPr lang="en-CA" sz="2800" dirty="0" err="1">
                <a:solidFill>
                  <a:srgbClr val="C66951"/>
                </a:solidFill>
              </a:rPr>
              <a:t>Caterina</a:t>
            </a:r>
            <a:r>
              <a:rPr lang="en-CA" sz="2800" dirty="0">
                <a:solidFill>
                  <a:srgbClr val="C66951"/>
                </a:solidFill>
              </a:rPr>
              <a:t>: “student should see themselves as professionals not college students.”</a:t>
            </a:r>
          </a:p>
          <a:p>
            <a:pPr marL="342900" indent="-342900"/>
            <a:r>
              <a:rPr lang="en-CA" sz="2800" dirty="0">
                <a:solidFill>
                  <a:srgbClr val="534949"/>
                </a:solidFill>
              </a:rPr>
              <a:t>Emma:  “understand current curriculum …  develop skills to plan and asses … be independent thinkers who are not just teaching for the schools we have .” </a:t>
            </a:r>
          </a:p>
          <a:p>
            <a:endParaRPr lang="en-US" dirty="0"/>
          </a:p>
        </p:txBody>
      </p:sp>
      <p:sp>
        <p:nvSpPr>
          <p:cNvPr id="7" name="Title 6"/>
          <p:cNvSpPr>
            <a:spLocks noGrp="1"/>
          </p:cNvSpPr>
          <p:nvPr>
            <p:ph type="title"/>
          </p:nvPr>
        </p:nvSpPr>
        <p:spPr/>
        <p:txBody>
          <a:bodyPr/>
          <a:lstStyle/>
          <a:p>
            <a:r>
              <a:rPr lang="en-CA" dirty="0"/>
              <a:t>Goals for Courses </a:t>
            </a:r>
            <a:endParaRPr lang="en-US" dirty="0"/>
          </a:p>
        </p:txBody>
      </p:sp>
    </p:spTree>
    <p:extLst>
      <p:ext uri="{BB962C8B-B14F-4D97-AF65-F5344CB8AC3E}">
        <p14:creationId xmlns:p14="http://schemas.microsoft.com/office/powerpoint/2010/main" val="785319374"/>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40848" y="703606"/>
            <a:ext cx="8576798" cy="4401205"/>
          </a:xfrm>
          <a:prstGeom prst="rect">
            <a:avLst/>
          </a:prstGeom>
        </p:spPr>
        <p:txBody>
          <a:bodyPr wrap="square">
            <a:spAutoFit/>
          </a:bodyPr>
          <a:lstStyle/>
          <a:p>
            <a:r>
              <a:rPr lang="en-CA" sz="2800" dirty="0">
                <a:solidFill>
                  <a:srgbClr val="534949"/>
                </a:solidFill>
              </a:rPr>
              <a:t>Bob: “student teachers learn to focus on the students … to unpack their beliefs  [about schooling] … and to develop an identity as a professional.” </a:t>
            </a:r>
          </a:p>
          <a:p>
            <a:endParaRPr lang="en-CA" sz="2800" dirty="0"/>
          </a:p>
          <a:p>
            <a:r>
              <a:rPr lang="en-CA" sz="2800" dirty="0">
                <a:solidFill>
                  <a:srgbClr val="C66951"/>
                </a:solidFill>
              </a:rPr>
              <a:t>Martha Ann: “develop a sense of self-efficacy … learn to take initiative … …. know children's literature … empower students.” </a:t>
            </a:r>
          </a:p>
          <a:p>
            <a:endParaRPr lang="en-CA" sz="2800" dirty="0"/>
          </a:p>
          <a:p>
            <a:r>
              <a:rPr lang="en-CA" sz="2800" dirty="0">
                <a:solidFill>
                  <a:srgbClr val="534949"/>
                </a:solidFill>
              </a:rPr>
              <a:t>Jessie: “operationalize the theory” of literacy in her course. </a:t>
            </a:r>
            <a:endParaRPr lang="en-US" sz="2800" dirty="0">
              <a:solidFill>
                <a:srgbClr val="534949"/>
              </a:solidFill>
            </a:endParaRPr>
          </a:p>
        </p:txBody>
      </p:sp>
    </p:spTree>
    <p:extLst>
      <p:ext uri="{BB962C8B-B14F-4D97-AF65-F5344CB8AC3E}">
        <p14:creationId xmlns:p14="http://schemas.microsoft.com/office/powerpoint/2010/main" val="1666058900"/>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381000" y="1719072"/>
            <a:ext cx="4114800" cy="4407407"/>
          </a:xfrm>
        </p:spPr>
        <p:txBody>
          <a:bodyPr>
            <a:normAutofit/>
          </a:bodyPr>
          <a:lstStyle/>
          <a:p>
            <a:pPr marL="45720" indent="0">
              <a:buNone/>
            </a:pPr>
            <a:r>
              <a:rPr lang="en-US" sz="3600" dirty="0">
                <a:solidFill>
                  <a:srgbClr val="C66951"/>
                </a:solidFill>
              </a:rPr>
              <a:t>More than </a:t>
            </a:r>
          </a:p>
          <a:p>
            <a:pPr marL="45720" indent="0">
              <a:buNone/>
            </a:pPr>
            <a:r>
              <a:rPr lang="en-US" sz="3600" dirty="0">
                <a:solidFill>
                  <a:srgbClr val="C66951"/>
                </a:solidFill>
              </a:rPr>
              <a:t>telling </a:t>
            </a:r>
            <a:r>
              <a:rPr lang="en-US" sz="3600" dirty="0" smtClean="0">
                <a:solidFill>
                  <a:srgbClr val="C66951"/>
                </a:solidFill>
              </a:rPr>
              <a:t>stories</a:t>
            </a:r>
          </a:p>
          <a:p>
            <a:pPr marL="45720" indent="0">
              <a:buNone/>
            </a:pPr>
            <a:endParaRPr lang="en-US" sz="3600" dirty="0" smtClean="0">
              <a:solidFill>
                <a:srgbClr val="C66951"/>
              </a:solidFill>
            </a:endParaRPr>
          </a:p>
          <a:p>
            <a:pPr marL="45720" indent="0">
              <a:buNone/>
            </a:pPr>
            <a:r>
              <a:rPr lang="en-US" sz="3600" dirty="0" smtClean="0">
                <a:solidFill>
                  <a:srgbClr val="C66951"/>
                </a:solidFill>
              </a:rPr>
              <a:t> </a:t>
            </a:r>
            <a:endParaRPr lang="en-US" sz="3600" dirty="0">
              <a:solidFill>
                <a:srgbClr val="C66951"/>
              </a:solidFill>
            </a:endParaRPr>
          </a:p>
          <a:p>
            <a:endParaRPr lang="en-US" dirty="0"/>
          </a:p>
        </p:txBody>
      </p:sp>
      <p:sp>
        <p:nvSpPr>
          <p:cNvPr id="3" name="Content Placeholder 2"/>
          <p:cNvSpPr>
            <a:spLocks noGrp="1"/>
          </p:cNvSpPr>
          <p:nvPr>
            <p:ph sz="half" idx="2"/>
          </p:nvPr>
        </p:nvSpPr>
        <p:spPr/>
        <p:txBody>
          <a:bodyPr>
            <a:normAutofit/>
          </a:bodyPr>
          <a:lstStyle/>
          <a:p>
            <a:pPr marL="45720" indent="0">
              <a:buNone/>
            </a:pPr>
            <a:r>
              <a:rPr lang="en-CA" dirty="0"/>
              <a:t>Continuity of Priorities</a:t>
            </a:r>
          </a:p>
          <a:p>
            <a:r>
              <a:rPr lang="en-CA" dirty="0"/>
              <a:t> underserved communities </a:t>
            </a:r>
          </a:p>
          <a:p>
            <a:r>
              <a:rPr lang="en-CA" dirty="0"/>
              <a:t>subject organizations</a:t>
            </a:r>
          </a:p>
          <a:p>
            <a:r>
              <a:rPr lang="en-CA" dirty="0"/>
              <a:t>marginalized youth </a:t>
            </a:r>
          </a:p>
          <a:p>
            <a:r>
              <a:rPr lang="en-CA" dirty="0"/>
              <a:t>teacher activism</a:t>
            </a:r>
          </a:p>
          <a:p>
            <a:r>
              <a:rPr lang="en-CA" dirty="0"/>
              <a:t>teacher inquiry groups</a:t>
            </a:r>
          </a:p>
          <a:p>
            <a:endParaRPr lang="en-US" dirty="0"/>
          </a:p>
        </p:txBody>
      </p:sp>
      <p:sp>
        <p:nvSpPr>
          <p:cNvPr id="6" name="Title 5"/>
          <p:cNvSpPr>
            <a:spLocks noGrp="1"/>
          </p:cNvSpPr>
          <p:nvPr>
            <p:ph type="title"/>
          </p:nvPr>
        </p:nvSpPr>
        <p:spPr/>
        <p:txBody>
          <a:bodyPr/>
          <a:lstStyle/>
          <a:p>
            <a:r>
              <a:rPr lang="en-CA" dirty="0"/>
              <a:t>Drawing on Classroom</a:t>
            </a:r>
            <a:br>
              <a:rPr lang="en-CA" dirty="0"/>
            </a:br>
            <a:r>
              <a:rPr lang="en-CA" dirty="0"/>
              <a:t> Teacher experiences </a:t>
            </a:r>
            <a:endParaRPr lang="en-US" dirty="0"/>
          </a:p>
        </p:txBody>
      </p:sp>
      <p:pic>
        <p:nvPicPr>
          <p:cNvPr id="7" name="Picture 6"/>
          <p:cNvPicPr>
            <a:picLocks noChangeAspect="1"/>
          </p:cNvPicPr>
          <p:nvPr/>
        </p:nvPicPr>
        <p:blipFill>
          <a:blip r:embed="rId2"/>
          <a:stretch>
            <a:fillRect/>
          </a:stretch>
        </p:blipFill>
        <p:spPr>
          <a:xfrm>
            <a:off x="1247800" y="3434905"/>
            <a:ext cx="2191084" cy="2921445"/>
          </a:xfrm>
          <a:prstGeom prst="rect">
            <a:avLst/>
          </a:prstGeom>
        </p:spPr>
      </p:pic>
    </p:spTree>
    <p:extLst>
      <p:ext uri="{BB962C8B-B14F-4D97-AF65-F5344CB8AC3E}">
        <p14:creationId xmlns:p14="http://schemas.microsoft.com/office/powerpoint/2010/main" val="260395192"/>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4923" y="644770"/>
            <a:ext cx="8602723" cy="5693867"/>
          </a:xfrm>
          <a:prstGeom prst="rect">
            <a:avLst/>
          </a:prstGeom>
        </p:spPr>
        <p:txBody>
          <a:bodyPr wrap="square">
            <a:spAutoFit/>
          </a:bodyPr>
          <a:lstStyle/>
          <a:p>
            <a:r>
              <a:rPr lang="en-US" sz="2800" dirty="0" smtClean="0"/>
              <a:t>* </a:t>
            </a:r>
            <a:r>
              <a:rPr lang="en-US" sz="2800" dirty="0" smtClean="0">
                <a:solidFill>
                  <a:srgbClr val="534949"/>
                </a:solidFill>
              </a:rPr>
              <a:t>debates </a:t>
            </a:r>
            <a:r>
              <a:rPr lang="en-US" sz="2800" dirty="0">
                <a:solidFill>
                  <a:srgbClr val="534949"/>
                </a:solidFill>
              </a:rPr>
              <a:t>on hot topic issues;  </a:t>
            </a:r>
          </a:p>
          <a:p>
            <a:r>
              <a:rPr lang="en-US" sz="2800" dirty="0">
                <a:solidFill>
                  <a:srgbClr val="534949"/>
                </a:solidFill>
              </a:rPr>
              <a:t>* creating and/or analyzing a videos</a:t>
            </a:r>
          </a:p>
          <a:p>
            <a:r>
              <a:rPr lang="en-US" sz="2800" dirty="0">
                <a:solidFill>
                  <a:srgbClr val="534949"/>
                </a:solidFill>
              </a:rPr>
              <a:t>* on-line discussion groups;  </a:t>
            </a:r>
          </a:p>
          <a:p>
            <a:r>
              <a:rPr lang="en-US" sz="2800" dirty="0">
                <a:solidFill>
                  <a:srgbClr val="534949"/>
                </a:solidFill>
              </a:rPr>
              <a:t>* book talks and literature circles;</a:t>
            </a:r>
          </a:p>
          <a:p>
            <a:r>
              <a:rPr lang="en-US" sz="2800" dirty="0">
                <a:solidFill>
                  <a:srgbClr val="534949"/>
                </a:solidFill>
              </a:rPr>
              <a:t>* on-line streaming of Shakespearean plays; </a:t>
            </a:r>
          </a:p>
          <a:p>
            <a:r>
              <a:rPr lang="en-US" sz="2800" dirty="0">
                <a:solidFill>
                  <a:srgbClr val="534949"/>
                </a:solidFill>
              </a:rPr>
              <a:t>* children’s literature; </a:t>
            </a:r>
          </a:p>
          <a:p>
            <a:r>
              <a:rPr lang="en-US" sz="2800" dirty="0">
                <a:solidFill>
                  <a:srgbClr val="534949"/>
                </a:solidFill>
              </a:rPr>
              <a:t>* tutoring programs; </a:t>
            </a:r>
          </a:p>
          <a:p>
            <a:r>
              <a:rPr lang="en-US" sz="2800" dirty="0">
                <a:solidFill>
                  <a:srgbClr val="534949"/>
                </a:solidFill>
              </a:rPr>
              <a:t>* assisting with </a:t>
            </a:r>
            <a:r>
              <a:rPr lang="en-US" sz="2800" dirty="0" err="1">
                <a:solidFill>
                  <a:srgbClr val="534949"/>
                </a:solidFill>
              </a:rPr>
              <a:t>inservice</a:t>
            </a:r>
            <a:r>
              <a:rPr lang="en-US" sz="2800" dirty="0">
                <a:solidFill>
                  <a:srgbClr val="534949"/>
                </a:solidFill>
              </a:rPr>
              <a:t> on drama for teachers; </a:t>
            </a:r>
          </a:p>
          <a:p>
            <a:r>
              <a:rPr lang="en-US" sz="2800" dirty="0">
                <a:solidFill>
                  <a:srgbClr val="534949"/>
                </a:solidFill>
              </a:rPr>
              <a:t>* Slam Poetry;</a:t>
            </a:r>
          </a:p>
          <a:p>
            <a:r>
              <a:rPr lang="en-US" sz="2800" dirty="0">
                <a:solidFill>
                  <a:srgbClr val="534949"/>
                </a:solidFill>
              </a:rPr>
              <a:t>* field trips and/or community walks;  </a:t>
            </a:r>
          </a:p>
          <a:p>
            <a:r>
              <a:rPr lang="en-US" sz="2800" dirty="0">
                <a:solidFill>
                  <a:srgbClr val="534949"/>
                </a:solidFill>
              </a:rPr>
              <a:t>* guest speakers (teachers/community leaders); </a:t>
            </a:r>
          </a:p>
          <a:p>
            <a:r>
              <a:rPr lang="en-US" sz="2800" dirty="0">
                <a:solidFill>
                  <a:srgbClr val="534949"/>
                </a:solidFill>
              </a:rPr>
              <a:t>* photographs of places for literacy; </a:t>
            </a:r>
          </a:p>
          <a:p>
            <a:r>
              <a:rPr lang="en-US" sz="2800" dirty="0">
                <a:solidFill>
                  <a:srgbClr val="534949"/>
                </a:solidFill>
              </a:rPr>
              <a:t>* digital technologies</a:t>
            </a:r>
          </a:p>
        </p:txBody>
      </p:sp>
    </p:spTree>
    <p:extLst>
      <p:ext uri="{BB962C8B-B14F-4D97-AF65-F5344CB8AC3E}">
        <p14:creationId xmlns:p14="http://schemas.microsoft.com/office/powerpoint/2010/main" val="11337520"/>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val="996544698"/>
              </p:ext>
            </p:extLst>
          </p:nvPr>
        </p:nvGraphicFramePr>
        <p:xfrm>
          <a:off x="883203" y="688477"/>
          <a:ext cx="7725892" cy="5064134"/>
        </p:xfrm>
        <a:graphic>
          <a:graphicData uri="http://schemas.openxmlformats.org/presentationml/2006/ole">
            <mc:AlternateContent xmlns:mc="http://schemas.openxmlformats.org/markup-compatibility/2006">
              <mc:Choice xmlns:v="urn:schemas-microsoft-com:vml" Requires="v">
                <p:oleObj spid="_x0000_s1060" name="Document" r:id="rId3" imgW="5626100" imgH="2209800" progId="Word.Document.12">
                  <p:embed/>
                </p:oleObj>
              </mc:Choice>
              <mc:Fallback>
                <p:oleObj name="Document" r:id="rId3" imgW="5626100" imgH="2209800" progId="Word.Document.12">
                  <p:embed/>
                  <p:pic>
                    <p:nvPicPr>
                      <p:cNvPr id="0" name=""/>
                      <p:cNvPicPr/>
                      <p:nvPr/>
                    </p:nvPicPr>
                    <p:blipFill>
                      <a:blip r:embed="rId4"/>
                      <a:stretch>
                        <a:fillRect/>
                      </a:stretch>
                    </p:blipFill>
                    <p:spPr>
                      <a:xfrm>
                        <a:off x="883203" y="688477"/>
                        <a:ext cx="7725892" cy="5064134"/>
                      </a:xfrm>
                      <a:prstGeom prst="rect">
                        <a:avLst/>
                      </a:prstGeom>
                    </p:spPr>
                  </p:pic>
                </p:oleObj>
              </mc:Fallback>
            </mc:AlternateContent>
          </a:graphicData>
        </a:graphic>
      </p:graphicFrame>
    </p:spTree>
    <p:extLst>
      <p:ext uri="{BB962C8B-B14F-4D97-AF65-F5344CB8AC3E}">
        <p14:creationId xmlns:p14="http://schemas.microsoft.com/office/powerpoint/2010/main" val="1519567058"/>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lstStyle/>
          <a:p>
            <a:r>
              <a:rPr lang="en-US" b="1" i="1" dirty="0"/>
              <a:t>Trial and error.</a:t>
            </a:r>
            <a:r>
              <a:rPr lang="en-US" i="1" dirty="0"/>
              <a:t> </a:t>
            </a:r>
          </a:p>
          <a:p>
            <a:r>
              <a:rPr lang="en-US" b="1" i="1" dirty="0"/>
              <a:t> Student feedback and observation of student growth.</a:t>
            </a:r>
            <a:r>
              <a:rPr lang="en-US" i="1" dirty="0"/>
              <a:t> </a:t>
            </a:r>
          </a:p>
          <a:p>
            <a:r>
              <a:rPr lang="en-US" b="1" i="1" dirty="0"/>
              <a:t> Collaboration with other teacher educators.</a:t>
            </a:r>
            <a:r>
              <a:rPr lang="en-US" i="1" dirty="0"/>
              <a:t> </a:t>
            </a:r>
            <a:endParaRPr lang="en-US" dirty="0"/>
          </a:p>
          <a:p>
            <a:endParaRPr lang="en-US" dirty="0"/>
          </a:p>
        </p:txBody>
      </p:sp>
      <p:sp>
        <p:nvSpPr>
          <p:cNvPr id="3" name="Content Placeholder 2"/>
          <p:cNvSpPr>
            <a:spLocks noGrp="1"/>
          </p:cNvSpPr>
          <p:nvPr>
            <p:ph sz="half" idx="2"/>
          </p:nvPr>
        </p:nvSpPr>
        <p:spPr/>
        <p:txBody>
          <a:bodyPr/>
          <a:lstStyle/>
          <a:p>
            <a:r>
              <a:rPr lang="en-US" dirty="0">
                <a:solidFill>
                  <a:schemeClr val="accent1"/>
                </a:solidFill>
              </a:rPr>
              <a:t>“Learning takes time. I've become much more confident and I think that's changed my practice. Not panicking, not rushing, not getting anxious about things.”</a:t>
            </a:r>
            <a:r>
              <a:rPr lang="en-CA" dirty="0">
                <a:solidFill>
                  <a:schemeClr val="accent1"/>
                </a:solidFill>
              </a:rPr>
              <a:t> </a:t>
            </a:r>
            <a:r>
              <a:rPr lang="en-CA" dirty="0" smtClean="0">
                <a:solidFill>
                  <a:schemeClr val="accent1"/>
                </a:solidFill>
              </a:rPr>
              <a:t>Chester</a:t>
            </a:r>
            <a:endParaRPr lang="en-US" dirty="0">
              <a:solidFill>
                <a:schemeClr val="accent1"/>
              </a:solidFill>
            </a:endParaRPr>
          </a:p>
          <a:p>
            <a:endParaRPr lang="en-US" dirty="0"/>
          </a:p>
        </p:txBody>
      </p:sp>
      <p:sp>
        <p:nvSpPr>
          <p:cNvPr id="6" name="Title 5"/>
          <p:cNvSpPr>
            <a:spLocks noGrp="1"/>
          </p:cNvSpPr>
          <p:nvPr>
            <p:ph type="title"/>
          </p:nvPr>
        </p:nvSpPr>
        <p:spPr/>
        <p:txBody>
          <a:bodyPr/>
          <a:lstStyle/>
          <a:p>
            <a:r>
              <a:rPr lang="en-US" smtClean="0"/>
              <a:t>Improving their Teaching</a:t>
            </a:r>
            <a:endParaRPr lang="en-US" dirty="0"/>
          </a:p>
        </p:txBody>
      </p:sp>
    </p:spTree>
    <p:extLst>
      <p:ext uri="{BB962C8B-B14F-4D97-AF65-F5344CB8AC3E}">
        <p14:creationId xmlns:p14="http://schemas.microsoft.com/office/powerpoint/2010/main" val="3346873394"/>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68580" indent="0">
              <a:buNone/>
            </a:pPr>
            <a:r>
              <a:rPr lang="en-US" sz="3600" dirty="0">
                <a:solidFill>
                  <a:srgbClr val="534949"/>
                </a:solidFill>
              </a:rPr>
              <a:t>Our understanding of “literacy” is undergoing dramatic changes as </a:t>
            </a:r>
            <a:r>
              <a:rPr lang="en-CA" sz="3600" dirty="0">
                <a:solidFill>
                  <a:srgbClr val="534949"/>
                </a:solidFill>
              </a:rPr>
              <a:t>an </a:t>
            </a:r>
            <a:r>
              <a:rPr lang="en-US" sz="3600" dirty="0">
                <a:solidFill>
                  <a:srgbClr val="534949"/>
                </a:solidFill>
              </a:rPr>
              <a:t>array of communication channels has extended the boundaries of communication and forms of knowledge construction</a:t>
            </a:r>
          </a:p>
          <a:p>
            <a:pPr marL="68580" indent="0">
              <a:buNone/>
            </a:pPr>
            <a:r>
              <a:rPr lang="en-US" sz="3600" dirty="0">
                <a:solidFill>
                  <a:srgbClr val="534949"/>
                </a:solidFill>
              </a:rPr>
              <a:t>					 (Kress, 2010)</a:t>
            </a:r>
          </a:p>
          <a:p>
            <a:endParaRPr lang="en-US" dirty="0"/>
          </a:p>
        </p:txBody>
      </p:sp>
      <p:sp>
        <p:nvSpPr>
          <p:cNvPr id="5" name="Title 4"/>
          <p:cNvSpPr>
            <a:spLocks noGrp="1"/>
          </p:cNvSpPr>
          <p:nvPr>
            <p:ph type="title"/>
          </p:nvPr>
        </p:nvSpPr>
        <p:spPr/>
        <p:txBody>
          <a:bodyPr/>
          <a:lstStyle/>
          <a:p>
            <a:r>
              <a:rPr lang="en-US" b="1" dirty="0"/>
              <a:t>Knowledge of Literacy and </a:t>
            </a:r>
            <a:r>
              <a:rPr lang="en-US" b="1" dirty="0" smtClean="0"/>
              <a:t/>
            </a:r>
            <a:br>
              <a:rPr lang="en-US" b="1" dirty="0" smtClean="0"/>
            </a:br>
            <a:r>
              <a:rPr lang="en-US" b="1" dirty="0" smtClean="0"/>
              <a:t>Literacy </a:t>
            </a:r>
            <a:r>
              <a:rPr lang="en-US" b="1" dirty="0"/>
              <a:t>Teaching </a:t>
            </a:r>
            <a:endParaRPr lang="en-US" dirty="0"/>
          </a:p>
        </p:txBody>
      </p:sp>
    </p:spTree>
    <p:extLst>
      <p:ext uri="{BB962C8B-B14F-4D97-AF65-F5344CB8AC3E}">
        <p14:creationId xmlns:p14="http://schemas.microsoft.com/office/powerpoint/2010/main" val="3437884178"/>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92880" y="322160"/>
            <a:ext cx="2159000" cy="3857625"/>
          </a:xfrm>
          <a:prstGeom prst="rect">
            <a:avLst/>
          </a:prstGeom>
        </p:spPr>
      </p:pic>
      <p:pic>
        <p:nvPicPr>
          <p:cNvPr id="6" name="Picture 4" descr="C:\Documents and Settings\Clare Kosnik\Local Settings\Temporary Internet Files\Content.IE5\64GFGZPX\MC900233848[1].wmf"/>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383717" y="127000"/>
            <a:ext cx="1931406" cy="197667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rot="20716227">
            <a:off x="5535025" y="353780"/>
            <a:ext cx="2952750" cy="131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rot="19788410">
            <a:off x="7150096" y="2017927"/>
            <a:ext cx="1581728" cy="154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5" descr="C:\Documents and Settings\Clare Kosnik\Local Settings\Temporary Internet Files\Content.IE5\GOQRN1SV\MC900297627[1].wmf"/>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rot="20818583">
            <a:off x="3250807" y="2193614"/>
            <a:ext cx="1829714" cy="180319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a:blip r:embed="rId7"/>
          <a:stretch>
            <a:fillRect/>
          </a:stretch>
        </p:blipFill>
        <p:spPr>
          <a:xfrm rot="20609344">
            <a:off x="606554" y="4875205"/>
            <a:ext cx="2015065" cy="1209039"/>
          </a:xfrm>
          <a:prstGeom prst="rect">
            <a:avLst/>
          </a:prstGeom>
        </p:spPr>
      </p:pic>
      <p:pic>
        <p:nvPicPr>
          <p:cNvPr id="11" name="Picture 10"/>
          <p:cNvPicPr>
            <a:picLocks noChangeAspect="1"/>
          </p:cNvPicPr>
          <p:nvPr/>
        </p:nvPicPr>
        <p:blipFill>
          <a:blip r:embed="rId8"/>
          <a:stretch>
            <a:fillRect/>
          </a:stretch>
        </p:blipFill>
        <p:spPr>
          <a:xfrm rot="1132749">
            <a:off x="3345956" y="4629829"/>
            <a:ext cx="1778172" cy="1994125"/>
          </a:xfrm>
          <a:prstGeom prst="rect">
            <a:avLst/>
          </a:prstGeom>
        </p:spPr>
      </p:pic>
      <p:pic>
        <p:nvPicPr>
          <p:cNvPr id="12" name="Picture 11"/>
          <p:cNvPicPr>
            <a:picLocks noChangeAspect="1"/>
          </p:cNvPicPr>
          <p:nvPr/>
        </p:nvPicPr>
        <p:blipFill>
          <a:blip r:embed="rId9"/>
          <a:stretch>
            <a:fillRect/>
          </a:stretch>
        </p:blipFill>
        <p:spPr>
          <a:xfrm rot="20727681">
            <a:off x="6225182" y="4051297"/>
            <a:ext cx="2323649" cy="2323649"/>
          </a:xfrm>
          <a:prstGeom prst="rect">
            <a:avLst/>
          </a:prstGeom>
        </p:spPr>
      </p:pic>
    </p:spTree>
    <p:extLst>
      <p:ext uri="{BB962C8B-B14F-4D97-AF65-F5344CB8AC3E}">
        <p14:creationId xmlns:p14="http://schemas.microsoft.com/office/powerpoint/2010/main" val="3810964995"/>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idx="4294967295"/>
          </p:nvPr>
        </p:nvSpPr>
        <p:spPr>
          <a:xfrm>
            <a:off x="0" y="355600"/>
            <a:ext cx="8382000" cy="1054100"/>
          </a:xfrm>
        </p:spPr>
        <p:txBody>
          <a:bodyPr/>
          <a:lstStyle/>
          <a:p>
            <a:r>
              <a:rPr lang="en-US" b="1" dirty="0"/>
              <a:t/>
            </a:r>
            <a:br>
              <a:rPr lang="en-US" b="1" dirty="0"/>
            </a:br>
            <a:endParaRPr lang="en-US" dirty="0"/>
          </a:p>
        </p:txBody>
      </p:sp>
      <p:pic>
        <p:nvPicPr>
          <p:cNvPr id="8" name="Picture 2"/>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l="-18009" r="-18009"/>
          <a:stretch>
            <a:fillRect/>
          </a:stretch>
        </p:blipFill>
        <p:spPr bwMode="auto">
          <a:xfrm>
            <a:off x="357188" y="355600"/>
            <a:ext cx="8786812" cy="601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92454168"/>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800" dirty="0" smtClean="0">
                <a:solidFill>
                  <a:srgbClr val="C66951"/>
                </a:solidFill>
              </a:rPr>
              <a:t>I have </a:t>
            </a:r>
            <a:r>
              <a:rPr lang="en-US" sz="2800" dirty="0">
                <a:solidFill>
                  <a:srgbClr val="C66951"/>
                </a:solidFill>
              </a:rPr>
              <a:t>experienced 4 or possibly 5 different versions of the National Curriculum in the UK, so preparing them for the version that currently exists isn’t doing them any favors. They need to be prepared not only for this version but also for the other ones that will come along. Justin</a:t>
            </a:r>
            <a:endParaRPr lang="en-CA" sz="2800" dirty="0">
              <a:solidFill>
                <a:srgbClr val="C66951"/>
              </a:solidFill>
            </a:endParaRPr>
          </a:p>
          <a:p>
            <a:endParaRPr lang="en-CA" sz="2800" dirty="0">
              <a:solidFill>
                <a:srgbClr val="C66951"/>
              </a:solidFill>
            </a:endParaRPr>
          </a:p>
          <a:p>
            <a:endParaRPr lang="en-US" dirty="0"/>
          </a:p>
        </p:txBody>
      </p:sp>
      <p:sp>
        <p:nvSpPr>
          <p:cNvPr id="5" name="Title 4"/>
          <p:cNvSpPr>
            <a:spLocks noGrp="1"/>
          </p:cNvSpPr>
          <p:nvPr>
            <p:ph type="title"/>
          </p:nvPr>
        </p:nvSpPr>
        <p:spPr/>
        <p:txBody>
          <a:bodyPr/>
          <a:lstStyle/>
          <a:p>
            <a:r>
              <a:rPr lang="en-US" b="1" dirty="0"/>
              <a:t>Knowledge of Current School and Government Initiatives </a:t>
            </a:r>
            <a:endParaRPr lang="en-US" dirty="0"/>
          </a:p>
        </p:txBody>
      </p:sp>
    </p:spTree>
    <p:extLst>
      <p:ext uri="{BB962C8B-B14F-4D97-AF65-F5344CB8AC3E}">
        <p14:creationId xmlns:p14="http://schemas.microsoft.com/office/powerpoint/2010/main" val="2764306590"/>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45720" indent="0">
              <a:buNone/>
            </a:pPr>
            <a:r>
              <a:rPr lang="en-US" sz="3200" dirty="0">
                <a:solidFill>
                  <a:srgbClr val="534949"/>
                </a:solidFill>
              </a:rPr>
              <a:t>“blocked all access to [government] resources unless you are an employee of the education department.” </a:t>
            </a:r>
            <a:r>
              <a:rPr lang="en-US" sz="3200" dirty="0" smtClean="0">
                <a:solidFill>
                  <a:srgbClr val="534949"/>
                </a:solidFill>
              </a:rPr>
              <a:t>Emma</a:t>
            </a:r>
            <a:endParaRPr lang="en-US" sz="3200" dirty="0">
              <a:solidFill>
                <a:srgbClr val="534949"/>
              </a:solidFill>
            </a:endParaRPr>
          </a:p>
        </p:txBody>
      </p:sp>
      <p:sp>
        <p:nvSpPr>
          <p:cNvPr id="6" name="Title 5"/>
          <p:cNvSpPr>
            <a:spLocks noGrp="1"/>
          </p:cNvSpPr>
          <p:nvPr>
            <p:ph type="title"/>
          </p:nvPr>
        </p:nvSpPr>
        <p:spPr/>
        <p:txBody>
          <a:bodyPr/>
          <a:lstStyle/>
          <a:p>
            <a:r>
              <a:rPr lang="en-US" dirty="0" smtClean="0"/>
              <a:t>Remaining Current # 1 Challenge</a:t>
            </a:r>
            <a:endParaRPr lang="en-US" dirty="0"/>
          </a:p>
        </p:txBody>
      </p:sp>
    </p:spTree>
    <p:extLst>
      <p:ext uri="{BB962C8B-B14F-4D97-AF65-F5344CB8AC3E}">
        <p14:creationId xmlns:p14="http://schemas.microsoft.com/office/powerpoint/2010/main" val="339287222"/>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457200" y="1719072"/>
            <a:ext cx="3308781" cy="4407408"/>
          </a:xfrm>
        </p:spPr>
        <p:txBody>
          <a:bodyPr>
            <a:normAutofit fontScale="85000" lnSpcReduction="10000"/>
          </a:bodyPr>
          <a:lstStyle/>
          <a:p>
            <a:r>
              <a:rPr lang="en-US" b="1" i="1" dirty="0"/>
              <a:t>Drawing on personal </a:t>
            </a:r>
            <a:r>
              <a:rPr lang="en-US" b="1" i="1" dirty="0" smtClean="0"/>
              <a:t>networks</a:t>
            </a:r>
            <a:r>
              <a:rPr lang="en-CA" dirty="0"/>
              <a:t> </a:t>
            </a:r>
            <a:r>
              <a:rPr lang="en-CA" dirty="0" smtClean="0"/>
              <a:t>(</a:t>
            </a:r>
            <a:r>
              <a:rPr lang="en-US" dirty="0" smtClean="0"/>
              <a:t>friends</a:t>
            </a:r>
            <a:r>
              <a:rPr lang="en-US" dirty="0"/>
              <a:t>, and </a:t>
            </a:r>
            <a:r>
              <a:rPr lang="en-US" dirty="0" smtClean="0"/>
              <a:t>family) </a:t>
            </a:r>
            <a:endParaRPr lang="en-US" dirty="0"/>
          </a:p>
          <a:p>
            <a:endParaRPr lang="en-CA" dirty="0"/>
          </a:p>
          <a:p>
            <a:r>
              <a:rPr lang="en-US" b="1" i="1" dirty="0"/>
              <a:t>Capitalizing on school-based activities. </a:t>
            </a:r>
            <a:endParaRPr lang="en-US" dirty="0"/>
          </a:p>
          <a:p>
            <a:endParaRPr lang="en-US" dirty="0"/>
          </a:p>
        </p:txBody>
      </p:sp>
      <p:sp>
        <p:nvSpPr>
          <p:cNvPr id="3" name="Content Placeholder 2"/>
          <p:cNvSpPr>
            <a:spLocks noGrp="1"/>
          </p:cNvSpPr>
          <p:nvPr>
            <p:ph sz="half" idx="2"/>
          </p:nvPr>
        </p:nvSpPr>
        <p:spPr>
          <a:xfrm>
            <a:off x="4006829" y="1719072"/>
            <a:ext cx="4679971" cy="4407408"/>
          </a:xfrm>
        </p:spPr>
        <p:txBody>
          <a:bodyPr>
            <a:normAutofit fontScale="85000" lnSpcReduction="10000"/>
          </a:bodyPr>
          <a:lstStyle/>
          <a:p>
            <a:r>
              <a:rPr lang="en-US" dirty="0">
                <a:solidFill>
                  <a:srgbClr val="C66951"/>
                </a:solidFill>
              </a:rPr>
              <a:t>I've become more  aware of pressures on me to perform  and to make sure that what I do is going to be compliant or not found wanting of any of kind of OFSTED regulation … If they came in and within two days they could say our course didn't fit the bill and that would be curtains [for the program]. And that's terrifying. </a:t>
            </a:r>
            <a:r>
              <a:rPr lang="en-US" dirty="0" err="1">
                <a:solidFill>
                  <a:srgbClr val="C66951"/>
                </a:solidFill>
              </a:rPr>
              <a:t>StellaI</a:t>
            </a:r>
            <a:r>
              <a:rPr lang="en-US" dirty="0">
                <a:solidFill>
                  <a:srgbClr val="C66951"/>
                </a:solidFill>
              </a:rPr>
              <a:t> </a:t>
            </a:r>
            <a:endParaRPr lang="en-US" dirty="0"/>
          </a:p>
        </p:txBody>
      </p:sp>
      <p:sp>
        <p:nvSpPr>
          <p:cNvPr id="6" name="Title 5"/>
          <p:cNvSpPr>
            <a:spLocks noGrp="1"/>
          </p:cNvSpPr>
          <p:nvPr>
            <p:ph type="title"/>
          </p:nvPr>
        </p:nvSpPr>
        <p:spPr/>
        <p:txBody>
          <a:bodyPr/>
          <a:lstStyle/>
          <a:p>
            <a:r>
              <a:rPr lang="en-US" dirty="0" smtClean="0"/>
              <a:t>remaining current </a:t>
            </a:r>
            <a:endParaRPr lang="en-US" dirty="0"/>
          </a:p>
        </p:txBody>
      </p:sp>
    </p:spTree>
    <p:extLst>
      <p:ext uri="{BB962C8B-B14F-4D97-AF65-F5344CB8AC3E}">
        <p14:creationId xmlns:p14="http://schemas.microsoft.com/office/powerpoint/2010/main" val="3864572020"/>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endParaRPr lang="en-US"/>
          </a:p>
        </p:txBody>
      </p:sp>
      <p:sp>
        <p:nvSpPr>
          <p:cNvPr id="2" name="Title 1"/>
          <p:cNvSpPr>
            <a:spLocks noGrp="1"/>
          </p:cNvSpPr>
          <p:nvPr>
            <p:ph type="title"/>
          </p:nvPr>
        </p:nvSpPr>
        <p:spPr/>
        <p:txBody>
          <a:bodyPr/>
          <a:lstStyle/>
          <a:p>
            <a:r>
              <a:rPr lang="en-US" dirty="0" smtClean="0"/>
              <a:t>Identity </a:t>
            </a:r>
            <a:endParaRPr lang="en-US" dirty="0"/>
          </a:p>
        </p:txBody>
      </p:sp>
    </p:spTree>
    <p:extLst>
      <p:ext uri="{BB962C8B-B14F-4D97-AF65-F5344CB8AC3E}">
        <p14:creationId xmlns:p14="http://schemas.microsoft.com/office/powerpoint/2010/main" val="2535437090"/>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normAutofit lnSpcReduction="10000"/>
          </a:bodyPr>
          <a:lstStyle/>
          <a:p>
            <a:pPr marL="114300" indent="0">
              <a:buNone/>
            </a:pPr>
            <a:endParaRPr lang="en-US" dirty="0" smtClean="0">
              <a:solidFill>
                <a:srgbClr val="3366FF"/>
              </a:solidFill>
            </a:endParaRPr>
          </a:p>
          <a:p>
            <a:pPr marL="114300" indent="0">
              <a:buNone/>
            </a:pPr>
            <a:endParaRPr lang="en-US" dirty="0">
              <a:solidFill>
                <a:srgbClr val="3366FF"/>
              </a:solidFill>
            </a:endParaRPr>
          </a:p>
        </p:txBody>
      </p:sp>
      <p:sp>
        <p:nvSpPr>
          <p:cNvPr id="4" name="Content Placeholder 3"/>
          <p:cNvSpPr>
            <a:spLocks noGrp="1"/>
          </p:cNvSpPr>
          <p:nvPr>
            <p:ph sz="half" idx="2"/>
          </p:nvPr>
        </p:nvSpPr>
        <p:spPr>
          <a:xfrm>
            <a:off x="457200" y="1719071"/>
            <a:ext cx="8229600" cy="4407408"/>
          </a:xfrm>
        </p:spPr>
        <p:txBody>
          <a:bodyPr>
            <a:normAutofit lnSpcReduction="10000"/>
          </a:bodyPr>
          <a:lstStyle/>
          <a:p>
            <a:pPr marL="114300" indent="0">
              <a:buNone/>
            </a:pPr>
            <a:r>
              <a:rPr lang="en-US" dirty="0" smtClean="0">
                <a:solidFill>
                  <a:schemeClr val="accent1">
                    <a:lumMod val="50000"/>
                  </a:schemeClr>
                </a:solidFill>
              </a:rPr>
              <a:t>“Student teachers want to see me as a teacher.” Carolina </a:t>
            </a:r>
            <a:endParaRPr lang="en-US" dirty="0" smtClean="0">
              <a:solidFill>
                <a:schemeClr val="accent1">
                  <a:lumMod val="50000"/>
                </a:schemeClr>
              </a:solidFill>
            </a:endParaRPr>
          </a:p>
          <a:p>
            <a:pPr marL="114300" indent="0">
              <a:buNone/>
            </a:pPr>
            <a:endParaRPr lang="en-US" dirty="0" smtClean="0">
              <a:solidFill>
                <a:schemeClr val="accent1">
                  <a:lumMod val="50000"/>
                </a:schemeClr>
              </a:solidFill>
            </a:endParaRPr>
          </a:p>
          <a:p>
            <a:pPr marL="114300" indent="0">
              <a:buNone/>
            </a:pPr>
            <a:r>
              <a:rPr lang="en-US" dirty="0" smtClean="0">
                <a:solidFill>
                  <a:srgbClr val="C66951"/>
                </a:solidFill>
              </a:rPr>
              <a:t>“As soon as I start telling a story about my experiences as a classroom teacher they perk up.” </a:t>
            </a:r>
            <a:r>
              <a:rPr lang="en-US" dirty="0" err="1" smtClean="0">
                <a:solidFill>
                  <a:srgbClr val="C66951"/>
                </a:solidFill>
              </a:rPr>
              <a:t>Caterina</a:t>
            </a:r>
            <a:r>
              <a:rPr lang="en-US" dirty="0" smtClean="0">
                <a:solidFill>
                  <a:srgbClr val="C66951"/>
                </a:solidFill>
              </a:rPr>
              <a:t> </a:t>
            </a:r>
            <a:endParaRPr lang="en-US" dirty="0" smtClean="0">
              <a:solidFill>
                <a:srgbClr val="C66951"/>
              </a:solidFill>
            </a:endParaRPr>
          </a:p>
          <a:p>
            <a:pPr marL="114300" indent="0">
              <a:buNone/>
            </a:pPr>
            <a:endParaRPr lang="en-US" dirty="0" smtClean="0">
              <a:solidFill>
                <a:srgbClr val="C66951"/>
              </a:solidFill>
            </a:endParaRPr>
          </a:p>
          <a:p>
            <a:pPr marL="114300" indent="0">
              <a:buNone/>
            </a:pPr>
            <a:r>
              <a:rPr lang="en-US" dirty="0" smtClean="0">
                <a:solidFill>
                  <a:srgbClr val="693122"/>
                </a:solidFill>
              </a:rPr>
              <a:t>“But I do not want to be a glorified teacher who has been transplanted to higher education.” Rachel</a:t>
            </a:r>
            <a:endParaRPr lang="en-US" dirty="0">
              <a:solidFill>
                <a:srgbClr val="693122"/>
              </a:solidFill>
            </a:endParaRPr>
          </a:p>
        </p:txBody>
      </p:sp>
      <p:sp>
        <p:nvSpPr>
          <p:cNvPr id="2" name="Title 1"/>
          <p:cNvSpPr>
            <a:spLocks noGrp="1"/>
          </p:cNvSpPr>
          <p:nvPr>
            <p:ph type="title"/>
          </p:nvPr>
        </p:nvSpPr>
        <p:spPr/>
        <p:txBody>
          <a:bodyPr>
            <a:normAutofit/>
          </a:bodyPr>
          <a:lstStyle/>
          <a:p>
            <a:r>
              <a:rPr lang="en-US" dirty="0" smtClean="0"/>
              <a:t>Identifying as a Teacher</a:t>
            </a:r>
            <a:endParaRPr lang="en-US" dirty="0"/>
          </a:p>
        </p:txBody>
      </p:sp>
    </p:spTree>
    <p:extLst>
      <p:ext uri="{BB962C8B-B14F-4D97-AF65-F5344CB8AC3E}">
        <p14:creationId xmlns:p14="http://schemas.microsoft.com/office/powerpoint/2010/main" val="3936072383"/>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endParaRPr lang="en-US" sz="3600" dirty="0" smtClean="0"/>
          </a:p>
          <a:p>
            <a:pPr marL="45720" indent="0">
              <a:buNone/>
            </a:pPr>
            <a:r>
              <a:rPr lang="en-US" sz="3600" dirty="0" smtClean="0">
                <a:solidFill>
                  <a:schemeClr val="accent1"/>
                </a:solidFill>
              </a:rPr>
              <a:t>Cannot </a:t>
            </a:r>
            <a:r>
              <a:rPr lang="en-US" sz="3600" dirty="0">
                <a:solidFill>
                  <a:schemeClr val="accent1"/>
                </a:solidFill>
              </a:rPr>
              <a:t>shed your teacher </a:t>
            </a:r>
            <a:r>
              <a:rPr lang="en-US" sz="3600" dirty="0" smtClean="0">
                <a:solidFill>
                  <a:schemeClr val="accent1"/>
                </a:solidFill>
              </a:rPr>
              <a:t>Identity</a:t>
            </a:r>
          </a:p>
          <a:p>
            <a:endParaRPr lang="en-US" dirty="0"/>
          </a:p>
          <a:p>
            <a:endParaRPr lang="en-US" dirty="0"/>
          </a:p>
        </p:txBody>
      </p:sp>
      <p:sp>
        <p:nvSpPr>
          <p:cNvPr id="3" name="Text Placeholder 2"/>
          <p:cNvSpPr>
            <a:spLocks noGrp="1"/>
          </p:cNvSpPr>
          <p:nvPr>
            <p:ph type="body" sz="half" idx="2"/>
          </p:nvPr>
        </p:nvSpPr>
        <p:spPr>
          <a:xfrm>
            <a:off x="7159752" y="4680144"/>
            <a:ext cx="1673352" cy="266759"/>
          </a:xfrm>
        </p:spPr>
        <p:txBody>
          <a:bodyPr/>
          <a:lstStyle/>
          <a:p>
            <a:endParaRPr lang="en-US" dirty="0"/>
          </a:p>
        </p:txBody>
      </p:sp>
      <p:sp>
        <p:nvSpPr>
          <p:cNvPr id="6" name="Title 5"/>
          <p:cNvSpPr>
            <a:spLocks noGrp="1"/>
          </p:cNvSpPr>
          <p:nvPr>
            <p:ph type="title"/>
          </p:nvPr>
        </p:nvSpPr>
        <p:spPr>
          <a:xfrm>
            <a:off x="7157444" y="1639425"/>
            <a:ext cx="1675660" cy="3946830"/>
          </a:xfrm>
        </p:spPr>
        <p:txBody>
          <a:bodyPr/>
          <a:lstStyle/>
          <a:p>
            <a:r>
              <a:rPr lang="en-US" sz="3200" dirty="0" smtClean="0"/>
              <a:t/>
            </a:r>
            <a:br>
              <a:rPr lang="en-US" sz="3200" dirty="0" smtClean="0"/>
            </a:br>
            <a:r>
              <a:rPr lang="en-US" sz="3200" dirty="0"/>
              <a:t/>
            </a:r>
            <a:br>
              <a:rPr lang="en-US" sz="3200" dirty="0"/>
            </a:br>
            <a:r>
              <a:rPr lang="en-US" sz="3200" dirty="0" smtClean="0"/>
              <a:t/>
            </a:r>
            <a:br>
              <a:rPr lang="en-US" sz="3200" dirty="0" smtClean="0"/>
            </a:br>
            <a:r>
              <a:rPr lang="en-US" sz="3200" dirty="0" smtClean="0"/>
              <a:t>Must </a:t>
            </a:r>
            <a:r>
              <a:rPr lang="en-US" sz="3200" dirty="0"/>
              <a:t>be able to walk the talk </a:t>
            </a:r>
            <a:r>
              <a:rPr lang="en-US" sz="3200" dirty="0">
                <a:solidFill>
                  <a:schemeClr val="accent1"/>
                </a:solidFill>
              </a:rPr>
              <a:t/>
            </a:r>
            <a:br>
              <a:rPr lang="en-US" sz="3200" dirty="0">
                <a:solidFill>
                  <a:schemeClr val="accent1"/>
                </a:solidFill>
              </a:rPr>
            </a:br>
            <a:endParaRPr lang="en-US" sz="3200" dirty="0"/>
          </a:p>
        </p:txBody>
      </p:sp>
      <p:pic>
        <p:nvPicPr>
          <p:cNvPr id="7" name="Picture 6"/>
          <p:cNvPicPr>
            <a:picLocks noChangeAspect="1"/>
          </p:cNvPicPr>
          <p:nvPr/>
        </p:nvPicPr>
        <p:blipFill>
          <a:blip r:embed="rId2"/>
          <a:stretch>
            <a:fillRect/>
          </a:stretch>
        </p:blipFill>
        <p:spPr>
          <a:xfrm>
            <a:off x="3451654" y="2124118"/>
            <a:ext cx="3025346" cy="4033795"/>
          </a:xfrm>
          <a:prstGeom prst="rect">
            <a:avLst/>
          </a:prstGeom>
        </p:spPr>
      </p:pic>
    </p:spTree>
    <p:extLst>
      <p:ext uri="{BB962C8B-B14F-4D97-AF65-F5344CB8AC3E}">
        <p14:creationId xmlns:p14="http://schemas.microsoft.com/office/powerpoint/2010/main" val="3059353291"/>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114300" indent="0">
              <a:buNone/>
            </a:pPr>
            <a:endParaRPr lang="en-US" dirty="0"/>
          </a:p>
          <a:p>
            <a:r>
              <a:rPr lang="en-CA" sz="2800" dirty="0" smtClean="0">
                <a:solidFill>
                  <a:srgbClr val="534949"/>
                </a:solidFill>
              </a:rPr>
              <a:t>Literacy/English </a:t>
            </a:r>
            <a:r>
              <a:rPr lang="en-CA" sz="2800" dirty="0">
                <a:solidFill>
                  <a:srgbClr val="534949"/>
                </a:solidFill>
              </a:rPr>
              <a:t>professor – 15</a:t>
            </a:r>
            <a:endParaRPr lang="en-US" sz="2800" dirty="0">
              <a:solidFill>
                <a:srgbClr val="534949"/>
              </a:solidFill>
            </a:endParaRPr>
          </a:p>
          <a:p>
            <a:r>
              <a:rPr lang="en-CA" sz="2800" dirty="0">
                <a:solidFill>
                  <a:srgbClr val="534949"/>
                </a:solidFill>
              </a:rPr>
              <a:t>Teacher Educator – 17</a:t>
            </a:r>
            <a:endParaRPr lang="en-US" sz="2800" dirty="0">
              <a:solidFill>
                <a:srgbClr val="534949"/>
              </a:solidFill>
            </a:endParaRPr>
          </a:p>
          <a:p>
            <a:r>
              <a:rPr lang="en-CA" sz="2800" dirty="0">
                <a:solidFill>
                  <a:srgbClr val="534949"/>
                </a:solidFill>
              </a:rPr>
              <a:t>Teacher – 14</a:t>
            </a:r>
            <a:endParaRPr lang="en-US" sz="2800" dirty="0">
              <a:solidFill>
                <a:srgbClr val="534949"/>
              </a:solidFill>
            </a:endParaRPr>
          </a:p>
          <a:p>
            <a:r>
              <a:rPr lang="en-CA" sz="2800" dirty="0">
                <a:solidFill>
                  <a:srgbClr val="534949"/>
                </a:solidFill>
              </a:rPr>
              <a:t>Professor – 3</a:t>
            </a:r>
            <a:endParaRPr lang="en-US" sz="2800" dirty="0">
              <a:solidFill>
                <a:srgbClr val="534949"/>
              </a:solidFill>
            </a:endParaRPr>
          </a:p>
          <a:p>
            <a:r>
              <a:rPr lang="en-CA" sz="2800" dirty="0">
                <a:solidFill>
                  <a:srgbClr val="534949"/>
                </a:solidFill>
              </a:rPr>
              <a:t>Other - Learn with kids – 1; Lecturer – 2; Teacher trainer – 1; Associate Dean – 1; Researcher -1 </a:t>
            </a:r>
            <a:endParaRPr lang="en-US" sz="2800" dirty="0">
              <a:solidFill>
                <a:srgbClr val="534949"/>
              </a:solidFill>
            </a:endParaRPr>
          </a:p>
          <a:p>
            <a:endParaRPr lang="en-US" dirty="0"/>
          </a:p>
        </p:txBody>
      </p:sp>
      <p:sp>
        <p:nvSpPr>
          <p:cNvPr id="2" name="Title 1"/>
          <p:cNvSpPr>
            <a:spLocks noGrp="1"/>
          </p:cNvSpPr>
          <p:nvPr>
            <p:ph type="title"/>
          </p:nvPr>
        </p:nvSpPr>
        <p:spPr/>
        <p:txBody>
          <a:bodyPr>
            <a:normAutofit fontScale="90000"/>
          </a:bodyPr>
          <a:lstStyle/>
          <a:p>
            <a:r>
              <a:rPr lang="en-CA" dirty="0" smtClean="0"/>
              <a:t/>
            </a:r>
            <a:br>
              <a:rPr lang="en-CA" dirty="0" smtClean="0"/>
            </a:br>
            <a:r>
              <a:rPr lang="en-CA" dirty="0" smtClean="0"/>
              <a:t>Terms used </a:t>
            </a:r>
            <a:r>
              <a:rPr lang="en-CA" dirty="0"/>
              <a:t>to describe </a:t>
            </a:r>
            <a:r>
              <a:rPr lang="en-CA" dirty="0" smtClean="0"/>
              <a:t>self</a:t>
            </a:r>
            <a:br>
              <a:rPr lang="en-CA" dirty="0" smtClean="0"/>
            </a:br>
            <a:r>
              <a:rPr lang="en-CA" dirty="0" smtClean="0"/>
              <a:t> </a:t>
            </a:r>
            <a:r>
              <a:rPr lang="en-CA" sz="2000" dirty="0"/>
              <a:t>(could select more than one) </a:t>
            </a:r>
            <a:r>
              <a:rPr lang="en-US" dirty="0"/>
              <a:t/>
            </a:r>
            <a:br>
              <a:rPr lang="en-US" dirty="0"/>
            </a:br>
            <a:endParaRPr lang="en-US" dirty="0"/>
          </a:p>
        </p:txBody>
      </p:sp>
    </p:spTree>
    <p:extLst>
      <p:ext uri="{BB962C8B-B14F-4D97-AF65-F5344CB8AC3E}">
        <p14:creationId xmlns:p14="http://schemas.microsoft.com/office/powerpoint/2010/main" val="1280445232"/>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CA" sz="2800" dirty="0" smtClean="0"/>
              <a:t>Own </a:t>
            </a:r>
            <a:r>
              <a:rPr lang="en-CA" sz="2800" dirty="0"/>
              <a:t>university – 15</a:t>
            </a:r>
            <a:endParaRPr lang="en-US" sz="2800" dirty="0"/>
          </a:p>
          <a:p>
            <a:r>
              <a:rPr lang="en-CA" sz="2800" dirty="0"/>
              <a:t>Teacher research group or network -4</a:t>
            </a:r>
            <a:endParaRPr lang="en-US" sz="2800" dirty="0"/>
          </a:p>
          <a:p>
            <a:r>
              <a:rPr lang="en-CA" sz="2800" dirty="0"/>
              <a:t>Classroom teachers – 8</a:t>
            </a:r>
            <a:endParaRPr lang="en-US" sz="2800" dirty="0"/>
          </a:p>
          <a:p>
            <a:r>
              <a:rPr lang="en-CA" sz="2800" dirty="0"/>
              <a:t>Literacy </a:t>
            </a:r>
            <a:r>
              <a:rPr lang="en-CA" sz="2800" dirty="0" smtClean="0"/>
              <a:t>association – </a:t>
            </a:r>
            <a:r>
              <a:rPr lang="en-CA" sz="2800" dirty="0"/>
              <a:t>22</a:t>
            </a:r>
            <a:endParaRPr lang="en-US" sz="2800" dirty="0"/>
          </a:p>
          <a:p>
            <a:r>
              <a:rPr lang="en-CA" sz="2800" dirty="0" smtClean="0"/>
              <a:t>AERA </a:t>
            </a:r>
            <a:r>
              <a:rPr lang="en-CA" sz="2800" dirty="0"/>
              <a:t>-- 6 </a:t>
            </a:r>
            <a:endParaRPr lang="en-US" sz="2800" dirty="0"/>
          </a:p>
          <a:p>
            <a:r>
              <a:rPr lang="en-CA" sz="2800" dirty="0"/>
              <a:t>Other - 12 e.g., BERA,  minority faculty group </a:t>
            </a:r>
            <a:endParaRPr lang="en-US" sz="2800" dirty="0"/>
          </a:p>
          <a:p>
            <a:r>
              <a:rPr lang="en-CA" sz="2800" dirty="0"/>
              <a:t>Cannot find a home – 2</a:t>
            </a:r>
            <a:endParaRPr lang="en-US" sz="2800" dirty="0"/>
          </a:p>
          <a:p>
            <a:endParaRPr lang="en-US" dirty="0"/>
          </a:p>
        </p:txBody>
      </p:sp>
      <p:sp>
        <p:nvSpPr>
          <p:cNvPr id="2" name="Title 1"/>
          <p:cNvSpPr>
            <a:spLocks noGrp="1"/>
          </p:cNvSpPr>
          <p:nvPr>
            <p:ph type="title"/>
          </p:nvPr>
        </p:nvSpPr>
        <p:spPr>
          <a:xfrm>
            <a:off x="426128" y="503954"/>
            <a:ext cx="8260672" cy="1039427"/>
          </a:xfrm>
        </p:spPr>
        <p:txBody>
          <a:bodyPr>
            <a:normAutofit fontScale="90000"/>
          </a:bodyPr>
          <a:lstStyle/>
          <a:p>
            <a:r>
              <a:rPr lang="en-CA" dirty="0"/>
              <a:t>Academic communities </a:t>
            </a:r>
            <a:r>
              <a:rPr lang="en-US" dirty="0"/>
              <a:t/>
            </a:r>
            <a:br>
              <a:rPr lang="en-US" dirty="0"/>
            </a:br>
            <a:endParaRPr lang="en-US" dirty="0"/>
          </a:p>
        </p:txBody>
      </p:sp>
    </p:spTree>
    <p:extLst>
      <p:ext uri="{BB962C8B-B14F-4D97-AF65-F5344CB8AC3E}">
        <p14:creationId xmlns:p14="http://schemas.microsoft.com/office/powerpoint/2010/main" val="3983013438"/>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sz="3200" dirty="0">
                <a:solidFill>
                  <a:srgbClr val="C66951"/>
                </a:solidFill>
              </a:rPr>
              <a:t>If I go to Literacy conferences or English Teachers’ conferences, I know lots of people there and I’ve known them for a long time. I’m still the nice guy who’s got some good ideas of things to do with children’s books … but I don’t think I want to do more of that sort of thing.  Chester </a:t>
            </a:r>
          </a:p>
          <a:p>
            <a:endParaRPr lang="en-US" dirty="0"/>
          </a:p>
        </p:txBody>
      </p:sp>
      <p:sp>
        <p:nvSpPr>
          <p:cNvPr id="5" name="Title 4"/>
          <p:cNvSpPr>
            <a:spLocks noGrp="1"/>
          </p:cNvSpPr>
          <p:nvPr>
            <p:ph type="title"/>
          </p:nvPr>
        </p:nvSpPr>
        <p:spPr/>
        <p:txBody>
          <a:bodyPr/>
          <a:lstStyle/>
          <a:p>
            <a:r>
              <a:rPr lang="en-US" dirty="0" smtClean="0"/>
              <a:t>Feeling Like a fraud again!</a:t>
            </a:r>
            <a:endParaRPr lang="en-US" dirty="0"/>
          </a:p>
        </p:txBody>
      </p:sp>
    </p:spTree>
    <p:extLst>
      <p:ext uri="{BB962C8B-B14F-4D97-AF65-F5344CB8AC3E}">
        <p14:creationId xmlns:p14="http://schemas.microsoft.com/office/powerpoint/2010/main" val="22576250"/>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marL="285750" indent="-285750">
              <a:lnSpc>
                <a:spcPct val="150000"/>
              </a:lnSpc>
              <a:buFont typeface="Arial"/>
              <a:buChar char="•"/>
            </a:pPr>
            <a:r>
              <a:rPr lang="en-CA" sz="2800" dirty="0" smtClean="0">
                <a:solidFill>
                  <a:srgbClr val="693122"/>
                </a:solidFill>
              </a:rPr>
              <a:t>Feel </a:t>
            </a:r>
            <a:r>
              <a:rPr lang="en-CA" sz="2800" dirty="0">
                <a:solidFill>
                  <a:srgbClr val="693122"/>
                </a:solidFill>
              </a:rPr>
              <a:t>underappreciated by colleagues + students </a:t>
            </a:r>
          </a:p>
          <a:p>
            <a:pPr marL="285750" indent="-285750">
              <a:lnSpc>
                <a:spcPct val="150000"/>
              </a:lnSpc>
              <a:buFont typeface="Arial"/>
              <a:buChar char="•"/>
            </a:pPr>
            <a:r>
              <a:rPr lang="en-CA" sz="2800" dirty="0" smtClean="0">
                <a:solidFill>
                  <a:srgbClr val="C66951"/>
                </a:solidFill>
              </a:rPr>
              <a:t>Value </a:t>
            </a:r>
            <a:r>
              <a:rPr lang="en-CA" sz="2800" dirty="0">
                <a:solidFill>
                  <a:srgbClr val="C66951"/>
                </a:solidFill>
              </a:rPr>
              <a:t>affective qualities of LTE</a:t>
            </a:r>
          </a:p>
          <a:p>
            <a:pPr marL="285750" indent="-285750">
              <a:lnSpc>
                <a:spcPct val="150000"/>
              </a:lnSpc>
              <a:buFont typeface="Arial"/>
              <a:buChar char="•"/>
            </a:pPr>
            <a:r>
              <a:rPr lang="en-CA" sz="2800" dirty="0" smtClean="0">
                <a:solidFill>
                  <a:srgbClr val="693122"/>
                </a:solidFill>
              </a:rPr>
              <a:t>Tremendous pressure on LTEs</a:t>
            </a:r>
            <a:endParaRPr lang="en-CA" sz="2800" dirty="0">
              <a:solidFill>
                <a:srgbClr val="693122"/>
              </a:solidFill>
            </a:endParaRPr>
          </a:p>
          <a:p>
            <a:pPr marL="285750" indent="-285750">
              <a:lnSpc>
                <a:spcPct val="150000"/>
              </a:lnSpc>
              <a:buFont typeface="Arial"/>
              <a:buChar char="•"/>
            </a:pPr>
            <a:r>
              <a:rPr lang="en-CA" sz="2800" dirty="0" smtClean="0">
                <a:solidFill>
                  <a:srgbClr val="C66951"/>
                </a:solidFill>
              </a:rPr>
              <a:t>Community </a:t>
            </a:r>
            <a:r>
              <a:rPr lang="en-CA" sz="2800" dirty="0">
                <a:solidFill>
                  <a:srgbClr val="C66951"/>
                </a:solidFill>
              </a:rPr>
              <a:t>is beyond the university</a:t>
            </a:r>
          </a:p>
          <a:p>
            <a:pPr>
              <a:lnSpc>
                <a:spcPct val="150000"/>
              </a:lnSpc>
            </a:pPr>
            <a:endParaRPr lang="en-CA" sz="2800" dirty="0" smtClean="0"/>
          </a:p>
        </p:txBody>
      </p:sp>
      <p:sp>
        <p:nvSpPr>
          <p:cNvPr id="2" name="Title 1"/>
          <p:cNvSpPr>
            <a:spLocks noGrp="1"/>
          </p:cNvSpPr>
          <p:nvPr>
            <p:ph type="title"/>
          </p:nvPr>
        </p:nvSpPr>
        <p:spPr/>
        <p:txBody>
          <a:bodyPr/>
          <a:lstStyle/>
          <a:p>
            <a:r>
              <a:rPr lang="en-US" dirty="0" smtClean="0"/>
              <a:t>Implications </a:t>
            </a:r>
            <a:endParaRPr lang="en-US" dirty="0"/>
          </a:p>
        </p:txBody>
      </p:sp>
    </p:spTree>
    <p:extLst>
      <p:ext uri="{BB962C8B-B14F-4D97-AF65-F5344CB8AC3E}">
        <p14:creationId xmlns:p14="http://schemas.microsoft.com/office/powerpoint/2010/main" val="1337799339"/>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nSpc>
                <a:spcPct val="150000"/>
              </a:lnSpc>
            </a:pPr>
            <a:r>
              <a:rPr lang="en-CA" sz="2800" dirty="0" smtClean="0"/>
              <a:t>Must hold multiple identities</a:t>
            </a:r>
          </a:p>
          <a:p>
            <a:pPr>
              <a:lnSpc>
                <a:spcPct val="150000"/>
              </a:lnSpc>
            </a:pPr>
            <a:r>
              <a:rPr lang="en-CA" sz="2800" dirty="0" smtClean="0">
                <a:solidFill>
                  <a:srgbClr val="C66951"/>
                </a:solidFill>
              </a:rPr>
              <a:t>Audience for their work is both teachers and researchers</a:t>
            </a:r>
          </a:p>
          <a:p>
            <a:pPr>
              <a:lnSpc>
                <a:spcPct val="150000"/>
              </a:lnSpc>
            </a:pPr>
            <a:endParaRPr lang="en-CA" sz="2800" dirty="0" smtClean="0"/>
          </a:p>
          <a:p>
            <a:endParaRPr lang="en-US" dirty="0"/>
          </a:p>
        </p:txBody>
      </p:sp>
      <p:sp>
        <p:nvSpPr>
          <p:cNvPr id="2" name="Title 1"/>
          <p:cNvSpPr>
            <a:spLocks noGrp="1"/>
          </p:cNvSpPr>
          <p:nvPr>
            <p:ph type="title"/>
          </p:nvPr>
        </p:nvSpPr>
        <p:spPr/>
        <p:txBody>
          <a:bodyPr/>
          <a:lstStyle/>
          <a:p>
            <a:r>
              <a:rPr lang="en-CA" dirty="0"/>
              <a:t>Blurring boundaries </a:t>
            </a:r>
            <a:endParaRPr lang="en-US" dirty="0"/>
          </a:p>
        </p:txBody>
      </p:sp>
      <p:pic>
        <p:nvPicPr>
          <p:cNvPr id="7" name="Picture 6"/>
          <p:cNvPicPr>
            <a:picLocks noChangeAspect="1"/>
          </p:cNvPicPr>
          <p:nvPr/>
        </p:nvPicPr>
        <p:blipFill>
          <a:blip r:embed="rId3"/>
          <a:stretch>
            <a:fillRect/>
          </a:stretch>
        </p:blipFill>
        <p:spPr>
          <a:xfrm rot="928371">
            <a:off x="4679950" y="3605270"/>
            <a:ext cx="3441700" cy="2362200"/>
          </a:xfrm>
          <a:prstGeom prst="rect">
            <a:avLst/>
          </a:prstGeom>
        </p:spPr>
      </p:pic>
    </p:spTree>
    <p:extLst>
      <p:ext uri="{BB962C8B-B14F-4D97-AF65-F5344CB8AC3E}">
        <p14:creationId xmlns:p14="http://schemas.microsoft.com/office/powerpoint/2010/main" val="1147917103"/>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619896" y="4575649"/>
            <a:ext cx="4168996" cy="1550830"/>
          </a:xfrm>
        </p:spPr>
        <p:txBody>
          <a:bodyPr>
            <a:normAutofit/>
          </a:bodyPr>
          <a:lstStyle/>
          <a:p>
            <a:pPr marL="45720" indent="0">
              <a:buNone/>
            </a:pPr>
            <a:endParaRPr lang="en-US" sz="3600" i="1" dirty="0" smtClean="0"/>
          </a:p>
          <a:p>
            <a:pPr marL="45720" indent="0">
              <a:buNone/>
            </a:pPr>
            <a:endParaRPr lang="en-US" sz="3600" dirty="0"/>
          </a:p>
        </p:txBody>
      </p:sp>
      <p:sp>
        <p:nvSpPr>
          <p:cNvPr id="5" name="Title 4"/>
          <p:cNvSpPr>
            <a:spLocks noGrp="1"/>
          </p:cNvSpPr>
          <p:nvPr>
            <p:ph type="title"/>
          </p:nvPr>
        </p:nvSpPr>
        <p:spPr/>
        <p:txBody>
          <a:bodyPr/>
          <a:lstStyle/>
          <a:p>
            <a:r>
              <a:rPr lang="en-US" sz="2000" i="1" dirty="0"/>
              <a:t>Building Bridges</a:t>
            </a:r>
            <a:r>
              <a:rPr lang="en-US" sz="2000" dirty="0"/>
              <a:t>: </a:t>
            </a:r>
            <a:r>
              <a:rPr lang="en-US" sz="2000" i="1" dirty="0"/>
              <a:t>Rethinking Literacy Teacher Education in a Digital Era</a:t>
            </a:r>
            <a:br>
              <a:rPr lang="en-US" sz="2000" i="1" dirty="0"/>
            </a:br>
            <a:endParaRPr lang="en-US" sz="2000" dirty="0"/>
          </a:p>
        </p:txBody>
      </p:sp>
      <p:pic>
        <p:nvPicPr>
          <p:cNvPr id="4" name="Picture 3"/>
          <p:cNvPicPr>
            <a:picLocks noChangeAspect="1"/>
          </p:cNvPicPr>
          <p:nvPr/>
        </p:nvPicPr>
        <p:blipFill>
          <a:blip r:embed="rId2"/>
          <a:stretch>
            <a:fillRect/>
          </a:stretch>
        </p:blipFill>
        <p:spPr>
          <a:xfrm>
            <a:off x="1690039" y="1731694"/>
            <a:ext cx="5859713" cy="4394785"/>
          </a:xfrm>
          <a:prstGeom prst="rect">
            <a:avLst/>
          </a:prstGeom>
        </p:spPr>
      </p:pic>
    </p:spTree>
    <p:extLst>
      <p:ext uri="{BB962C8B-B14F-4D97-AF65-F5344CB8AC3E}">
        <p14:creationId xmlns:p14="http://schemas.microsoft.com/office/powerpoint/2010/main" val="1490239387"/>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endParaRPr lang="en-US"/>
          </a:p>
        </p:txBody>
      </p:sp>
      <p:sp>
        <p:nvSpPr>
          <p:cNvPr id="5" name="Title 4"/>
          <p:cNvSpPr>
            <a:spLocks noGrp="1"/>
          </p:cNvSpPr>
          <p:nvPr>
            <p:ph type="title"/>
          </p:nvPr>
        </p:nvSpPr>
        <p:spPr>
          <a:xfrm>
            <a:off x="381000" y="1250462"/>
            <a:ext cx="7473462" cy="3287735"/>
          </a:xfrm>
        </p:spPr>
        <p:txBody>
          <a:bodyPr/>
          <a:lstStyle/>
          <a:p>
            <a:pPr algn="l"/>
            <a:r>
              <a:rPr lang="en-US" sz="3600" dirty="0" smtClean="0"/>
              <a:t>Stay connected with us: </a:t>
            </a:r>
            <a:br>
              <a:rPr lang="en-US" sz="3600" dirty="0" smtClean="0"/>
            </a:br>
            <a:r>
              <a:rPr lang="en-US" sz="3600" dirty="0" smtClean="0"/>
              <a:t/>
            </a:r>
            <a:br>
              <a:rPr lang="en-US" sz="3600" dirty="0" smtClean="0"/>
            </a:br>
            <a:r>
              <a:rPr lang="en-US" sz="3200" dirty="0" err="1" smtClean="0"/>
              <a:t>www.literacyteaching.net</a:t>
            </a:r>
            <a:endParaRPr lang="en-US" sz="3200" dirty="0"/>
          </a:p>
        </p:txBody>
      </p:sp>
    </p:spTree>
    <p:extLst>
      <p:ext uri="{BB962C8B-B14F-4D97-AF65-F5344CB8AC3E}">
        <p14:creationId xmlns:p14="http://schemas.microsoft.com/office/powerpoint/2010/main" val="1228034129"/>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rid">
  <a:themeElements>
    <a:clrScheme name="Grid">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Grid.thmx</Template>
  <TotalTime>2052</TotalTime>
  <Words>1410</Words>
  <Application>Microsoft Macintosh PowerPoint</Application>
  <PresentationFormat>On-screen Show (4:3)</PresentationFormat>
  <Paragraphs>176</Paragraphs>
  <Slides>43</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43</vt:i4>
      </vt:variant>
    </vt:vector>
  </HeadingPairs>
  <TitlesOfParts>
    <vt:vector size="45" baseType="lpstr">
      <vt:lpstr>Grid</vt:lpstr>
      <vt:lpstr>Document</vt:lpstr>
      <vt:lpstr>Literacy Teacher Educators: Practices, Experience and Identities in Times of Educational Change Clare Kosnik  ckosnik@oise.utoronto.ca</vt:lpstr>
      <vt:lpstr>PowerPoint Presentation</vt:lpstr>
      <vt:lpstr>PowerPoint Presentation</vt:lpstr>
      <vt:lpstr>“few studies have looked at the professional experiences and induction needs of new teacher educators … new teacher educators are in general an under-researched and poorly understood occupational group” (Murray 2005, 68).</vt:lpstr>
      <vt:lpstr>Two Key Findings </vt:lpstr>
      <vt:lpstr>PowerPoint Presentation</vt:lpstr>
      <vt:lpstr>PowerPoint Presentation</vt:lpstr>
      <vt:lpstr>Methodology</vt:lpstr>
      <vt:lpstr>Participants </vt:lpstr>
      <vt:lpstr>Being an LTE is ….</vt:lpstr>
      <vt:lpstr>Qualities of an Effective LTE</vt:lpstr>
      <vt:lpstr>Underappreciated! </vt:lpstr>
      <vt:lpstr>Influence on LTEs</vt:lpstr>
      <vt:lpstr>What do LTEs  need to Know? </vt:lpstr>
      <vt:lpstr>PowerPoint Presentation</vt:lpstr>
      <vt:lpstr>Knowledge of Research </vt:lpstr>
      <vt:lpstr>PowerPoint Presentation</vt:lpstr>
      <vt:lpstr>PhD instantly provides status:  </vt:lpstr>
      <vt:lpstr>Knowledge of Pedagogy  of Higher Education </vt:lpstr>
      <vt:lpstr>PowerPoint Presentation</vt:lpstr>
      <vt:lpstr>Developing Goals for Courses</vt:lpstr>
      <vt:lpstr>Goals for Courses </vt:lpstr>
      <vt:lpstr>PowerPoint Presentation</vt:lpstr>
      <vt:lpstr>Drawing on Classroom  Teacher experiences </vt:lpstr>
      <vt:lpstr>PowerPoint Presentation</vt:lpstr>
      <vt:lpstr>PowerPoint Presentation</vt:lpstr>
      <vt:lpstr>Improving their Teaching</vt:lpstr>
      <vt:lpstr>Knowledge of Literacy and  Literacy Teaching </vt:lpstr>
      <vt:lpstr>PowerPoint Presentation</vt:lpstr>
      <vt:lpstr> </vt:lpstr>
      <vt:lpstr>Knowledge of Current School and Government Initiatives </vt:lpstr>
      <vt:lpstr>Remaining Current # 1 Challenge</vt:lpstr>
      <vt:lpstr>remaining current </vt:lpstr>
      <vt:lpstr>Identity </vt:lpstr>
      <vt:lpstr>Identifying as a Teacher</vt:lpstr>
      <vt:lpstr>   Must be able to walk the talk  </vt:lpstr>
      <vt:lpstr> Terms used to describe self  (could select more than one)  </vt:lpstr>
      <vt:lpstr>Academic communities  </vt:lpstr>
      <vt:lpstr>Feeling Like a fraud again!</vt:lpstr>
      <vt:lpstr>Implications </vt:lpstr>
      <vt:lpstr>Blurring boundaries </vt:lpstr>
      <vt:lpstr>Building Bridges: Rethinking Literacy Teacher Education in a Digital Era </vt:lpstr>
      <vt:lpstr>Stay connected with us:   www.literacyteaching.net</vt:lpstr>
    </vt:vector>
  </TitlesOfParts>
  <Company>oise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Literacy Teacher Educators </dc:title>
  <dc:creator>clare kosnik</dc:creator>
  <cp:lastModifiedBy>clare kosnik</cp:lastModifiedBy>
  <cp:revision>72</cp:revision>
  <cp:lastPrinted>2014-11-20T17:37:37Z</cp:lastPrinted>
  <dcterms:created xsi:type="dcterms:W3CDTF">2013-08-14T17:47:43Z</dcterms:created>
  <dcterms:modified xsi:type="dcterms:W3CDTF">2014-11-23T08:27:59Z</dcterms:modified>
</cp:coreProperties>
</file>